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335" r:id="rId17"/>
    <p:sldId id="336" r:id="rId18"/>
    <p:sldId id="488" r:id="rId19"/>
    <p:sldId id="338" r:id="rId20"/>
    <p:sldId id="351" r:id="rId21"/>
    <p:sldId id="339" r:id="rId22"/>
    <p:sldId id="489" r:id="rId23"/>
    <p:sldId id="340" r:id="rId24"/>
    <p:sldId id="490" r:id="rId25"/>
    <p:sldId id="341" r:id="rId26"/>
    <p:sldId id="342" r:id="rId27"/>
    <p:sldId id="343" r:id="rId28"/>
    <p:sldId id="344" r:id="rId29"/>
    <p:sldId id="491" r:id="rId30"/>
    <p:sldId id="345" r:id="rId31"/>
    <p:sldId id="346" r:id="rId32"/>
    <p:sldId id="347" r:id="rId33"/>
    <p:sldId id="348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84" r:id="rId46"/>
    <p:sldId id="363" r:id="rId47"/>
    <p:sldId id="369" r:id="rId48"/>
    <p:sldId id="370" r:id="rId49"/>
    <p:sldId id="376" r:id="rId50"/>
    <p:sldId id="379" r:id="rId51"/>
    <p:sldId id="380" r:id="rId52"/>
    <p:sldId id="381" r:id="rId53"/>
    <p:sldId id="382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3" r:id="rId62"/>
    <p:sldId id="394" r:id="rId63"/>
    <p:sldId id="395" r:id="rId64"/>
    <p:sldId id="398" r:id="rId65"/>
    <p:sldId id="399" r:id="rId66"/>
    <p:sldId id="400" r:id="rId67"/>
    <p:sldId id="401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4" r:id="rId78"/>
    <p:sldId id="415" r:id="rId79"/>
    <p:sldId id="417" r:id="rId80"/>
    <p:sldId id="418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1" r:id="rId93"/>
    <p:sldId id="432" r:id="rId94"/>
    <p:sldId id="435" r:id="rId95"/>
    <p:sldId id="438" r:id="rId96"/>
    <p:sldId id="436" r:id="rId97"/>
    <p:sldId id="439" r:id="rId98"/>
    <p:sldId id="440" r:id="rId99"/>
    <p:sldId id="441" r:id="rId100"/>
    <p:sldId id="442" r:id="rId101"/>
    <p:sldId id="452" r:id="rId102"/>
    <p:sldId id="456" r:id="rId103"/>
    <p:sldId id="457" r:id="rId104"/>
    <p:sldId id="465" r:id="rId105"/>
    <p:sldId id="466" r:id="rId106"/>
    <p:sldId id="467" r:id="rId107"/>
    <p:sldId id="468" r:id="rId108"/>
    <p:sldId id="469" r:id="rId109"/>
    <p:sldId id="470" r:id="rId110"/>
    <p:sldId id="471" r:id="rId111"/>
    <p:sldId id="472" r:id="rId112"/>
    <p:sldId id="473" r:id="rId113"/>
    <p:sldId id="486" r:id="rId114"/>
    <p:sldId id="487" r:id="rId115"/>
    <p:sldId id="475" r:id="rId116"/>
    <p:sldId id="476" r:id="rId117"/>
    <p:sldId id="477" r:id="rId118"/>
    <p:sldId id="478" r:id="rId119"/>
    <p:sldId id="479" r:id="rId120"/>
    <p:sldId id="480" r:id="rId121"/>
    <p:sldId id="481" r:id="rId122"/>
    <p:sldId id="482" r:id="rId123"/>
    <p:sldId id="483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 varScale="1">
        <p:scale>
          <a:sx n="68" d="100"/>
          <a:sy n="68" d="100"/>
        </p:scale>
        <p:origin x="80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2023-07-04(Tue)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395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다양한 예제로 쉽게 배우는</a:t>
            </a:r>
            <a:br>
              <a:rPr lang="en-US" altLang="ko-KR" sz="5600" dirty="0"/>
            </a:br>
            <a:r>
              <a:rPr lang="ko-KR" altLang="en-US" sz="5600" dirty="0" err="1"/>
              <a:t>오라클</a:t>
            </a:r>
            <a:r>
              <a:rPr lang="ko-KR" altLang="en-US" sz="5600" dirty="0"/>
              <a:t> </a:t>
            </a:r>
            <a:r>
              <a:rPr lang="en-US" altLang="ko-KR" sz="5600" dirty="0"/>
              <a:t>SQL </a:t>
            </a:r>
            <a:r>
              <a:rPr lang="ko-KR" altLang="en-US" sz="5600" dirty="0"/>
              <a:t>과 </a:t>
            </a:r>
            <a:r>
              <a:rPr lang="en-US" altLang="ko-KR" sz="5600" dirty="0"/>
              <a:t>PL/SQL</a:t>
            </a:r>
            <a:endParaRPr lang="ko-KR" altLang="en-US" sz="5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4271304"/>
            <a:ext cx="6400800" cy="5536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서진수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B6DDB-CA80-0E09-6361-4470816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35177"/>
            <a:ext cx="1800200" cy="2242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640817B-58CD-9429-CBCA-D57E3BC90E32}"/>
              </a:ext>
            </a:extLst>
          </p:cNvPr>
          <p:cNvSpPr txBox="1">
            <a:spLocks/>
          </p:cNvSpPr>
          <p:nvPr/>
        </p:nvSpPr>
        <p:spPr>
          <a:xfrm>
            <a:off x="1219200" y="3376757"/>
            <a:ext cx="6400800" cy="55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highlight>
                  <a:srgbClr val="000000"/>
                </a:highlight>
              </a:rPr>
              <a:t>개정 </a:t>
            </a:r>
            <a:r>
              <a:rPr lang="en-US" altLang="ko-KR" dirty="0">
                <a:highlight>
                  <a:srgbClr val="000000"/>
                </a:highlight>
              </a:rPr>
              <a:t>4</a:t>
            </a:r>
            <a:r>
              <a:rPr lang="ko-KR" altLang="en-US" dirty="0">
                <a:highlight>
                  <a:srgbClr val="000000"/>
                </a:highlight>
              </a:rPr>
              <a:t>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88874-7E6A-C1CC-20E8-941018B6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66967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PL/SQL </a:t>
            </a:r>
            <a:r>
              <a:rPr lang="ko-KR" altLang="ko-KR" b="1" dirty="0">
                <a:solidFill>
                  <a:schemeClr val="tx1"/>
                </a:solidFill>
              </a:rPr>
              <a:t>블록 작성시 기본 규칙과 권장 사항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204864"/>
            <a:ext cx="806489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ko-KR" sz="1500" dirty="0">
                <a:solidFill>
                  <a:schemeClr val="tx1"/>
                </a:solidFill>
              </a:rPr>
              <a:t>문장은 여러 줄에 걸쳐질 수 있으나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키워드는 분리될 수 없음</a:t>
            </a:r>
            <a:r>
              <a:rPr lang="en-US" altLang="ko-KR" sz="1500" dirty="0">
                <a:solidFill>
                  <a:schemeClr val="tx1"/>
                </a:solidFill>
              </a:rPr>
              <a:t>(SQL </a:t>
            </a:r>
            <a:r>
              <a:rPr lang="ko-KR" altLang="ko-KR" sz="1500" dirty="0">
                <a:solidFill>
                  <a:schemeClr val="tx1"/>
                </a:solidFill>
              </a:rPr>
              <a:t>문법과 동일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블록의 내용을 읽기 쉽도록 공백문자를 사용하여 키워드 내지는 문장을 적절하게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분리함으로써 의미분석이 되도록 하며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들여쓰기도 권장함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- </a:t>
            </a:r>
            <a:r>
              <a:rPr lang="ko-KR" altLang="ko-KR" sz="1500" dirty="0" err="1">
                <a:solidFill>
                  <a:schemeClr val="tx1"/>
                </a:solidFill>
              </a:rPr>
              <a:t>예약어는</a:t>
            </a:r>
            <a:r>
              <a:rPr lang="ko-KR" altLang="ko-KR" sz="1500" dirty="0">
                <a:solidFill>
                  <a:schemeClr val="tx1"/>
                </a:solidFill>
              </a:rPr>
              <a:t> 식별자명으로 사용될 수 없으나</a:t>
            </a:r>
            <a:r>
              <a:rPr lang="en-US" altLang="ko-KR" sz="1500" dirty="0">
                <a:solidFill>
                  <a:schemeClr val="tx1"/>
                </a:solidFill>
              </a:rPr>
              <a:t>, Alias </a:t>
            </a:r>
            <a:r>
              <a:rPr lang="ko-KR" altLang="ko-KR" sz="1500" dirty="0">
                <a:solidFill>
                  <a:schemeClr val="tx1"/>
                </a:solidFill>
              </a:rPr>
              <a:t>로는 사용될 수 있음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즉 이중부호</a:t>
            </a:r>
            <a:r>
              <a:rPr lang="en-US" altLang="ko-KR" sz="1500" dirty="0">
                <a:solidFill>
                  <a:schemeClr val="tx1"/>
                </a:solidFill>
              </a:rPr>
              <a:t>(“ )</a:t>
            </a:r>
            <a:r>
              <a:rPr lang="ko-KR" altLang="ko-KR" sz="1500" dirty="0">
                <a:solidFill>
                  <a:schemeClr val="tx1"/>
                </a:solidFill>
              </a:rPr>
              <a:t>를 함께 사용할 수는 있다는 뜻입니다</a:t>
            </a:r>
            <a:r>
              <a:rPr lang="en-US" altLang="ko-KR" sz="1500" dirty="0">
                <a:solidFill>
                  <a:schemeClr val="tx1"/>
                </a:solidFill>
              </a:rPr>
              <a:t>. (</a:t>
            </a:r>
            <a:r>
              <a:rPr lang="ko-KR" altLang="ko-KR" sz="1500" dirty="0">
                <a:solidFill>
                  <a:schemeClr val="tx1"/>
                </a:solidFill>
              </a:rPr>
              <a:t>예</a:t>
            </a:r>
            <a:r>
              <a:rPr lang="en-US" altLang="ko-KR" sz="1500" dirty="0">
                <a:solidFill>
                  <a:schemeClr val="tx1"/>
                </a:solidFill>
              </a:rPr>
              <a:t>: “ TABLE ” 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식별자명은 기본 </a:t>
            </a:r>
            <a:r>
              <a:rPr lang="ko-KR" altLang="ko-KR" sz="1500" dirty="0" err="1">
                <a:solidFill>
                  <a:schemeClr val="tx1"/>
                </a:solidFill>
              </a:rPr>
              <a:t>오라클</a:t>
            </a:r>
            <a:r>
              <a:rPr lang="ko-KR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Naming Rule </a:t>
            </a:r>
            <a:r>
              <a:rPr lang="ko-KR" altLang="ko-KR" sz="1500" dirty="0">
                <a:solidFill>
                  <a:schemeClr val="tx1"/>
                </a:solidFill>
              </a:rPr>
              <a:t>을 준수함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err="1">
                <a:solidFill>
                  <a:schemeClr val="tx1"/>
                </a:solidFill>
              </a:rPr>
              <a:t>리터럴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문자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ko-KR" sz="1500" dirty="0">
                <a:solidFill>
                  <a:schemeClr val="tx1"/>
                </a:solidFill>
              </a:rPr>
              <a:t>날짜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은 단일인용부호</a:t>
            </a:r>
            <a:r>
              <a:rPr lang="en-US" altLang="ko-KR" sz="1500" dirty="0">
                <a:solidFill>
                  <a:schemeClr val="tx1"/>
                </a:solidFill>
              </a:rPr>
              <a:t>(‘)</a:t>
            </a:r>
            <a:r>
              <a:rPr lang="ko-KR" altLang="ko-KR" sz="1500" dirty="0">
                <a:solidFill>
                  <a:schemeClr val="tx1"/>
                </a:solidFill>
              </a:rPr>
              <a:t>로 표시해야 하며 널 값은 </a:t>
            </a:r>
            <a:r>
              <a:rPr lang="en-US" altLang="ko-KR" sz="1500" dirty="0">
                <a:solidFill>
                  <a:schemeClr val="tx1"/>
                </a:solidFill>
              </a:rPr>
              <a:t>NULL </a:t>
            </a:r>
            <a:r>
              <a:rPr lang="ko-KR" altLang="ko-KR" sz="1500" dirty="0">
                <a:solidFill>
                  <a:schemeClr val="tx1"/>
                </a:solidFill>
              </a:rPr>
              <a:t>상수로 기술함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주석처리를 하고자 할 경우에 단일 행은 </a:t>
            </a:r>
            <a:r>
              <a:rPr lang="en-US" altLang="ko-KR" sz="1500" dirty="0">
                <a:solidFill>
                  <a:schemeClr val="tx1"/>
                </a:solidFill>
              </a:rPr>
              <a:t>- - (</a:t>
            </a:r>
            <a:r>
              <a:rPr lang="ko-KR" altLang="ko-KR" sz="1500" dirty="0">
                <a:solidFill>
                  <a:schemeClr val="tx1"/>
                </a:solidFill>
              </a:rPr>
              <a:t>하이픈 두 개</a:t>
            </a:r>
            <a:r>
              <a:rPr lang="en-US" altLang="ko-KR" sz="1500" dirty="0">
                <a:solidFill>
                  <a:schemeClr val="tx1"/>
                </a:solidFill>
              </a:rPr>
              <a:t>), </a:t>
            </a:r>
            <a:r>
              <a:rPr lang="ko-KR" altLang="ko-KR" sz="1500" dirty="0">
                <a:solidFill>
                  <a:schemeClr val="tx1"/>
                </a:solidFill>
              </a:rPr>
              <a:t>복수 행은 </a:t>
            </a:r>
            <a:r>
              <a:rPr lang="en-US" altLang="ko-KR" sz="1500" dirty="0">
                <a:solidFill>
                  <a:schemeClr val="tx1"/>
                </a:solidFill>
              </a:rPr>
              <a:t>/* </a:t>
            </a:r>
            <a:r>
              <a:rPr lang="ko-KR" altLang="ko-KR" sz="1500" dirty="0">
                <a:solidFill>
                  <a:schemeClr val="tx1"/>
                </a:solidFill>
              </a:rPr>
              <a:t>로 시작하고 </a:t>
            </a:r>
            <a:r>
              <a:rPr lang="en-US" altLang="ko-KR" sz="1500" dirty="0">
                <a:solidFill>
                  <a:schemeClr val="tx1"/>
                </a:solidFill>
              </a:rPr>
              <a:t>*/ </a:t>
            </a:r>
            <a:r>
              <a:rPr lang="ko-KR" altLang="ko-KR" sz="1500" dirty="0">
                <a:solidFill>
                  <a:schemeClr val="tx1"/>
                </a:solidFill>
              </a:rPr>
              <a:t>로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종료함</a:t>
            </a:r>
            <a:endParaRPr lang="en-US" altLang="ko-KR" sz="1500" dirty="0">
              <a:solidFill>
                <a:schemeClr val="tx1"/>
              </a:solidFill>
            </a:endParaRPr>
          </a:p>
          <a:p>
            <a:br>
              <a:rPr lang="en-US" altLang="ko-KR" sz="1500" dirty="0">
                <a:solidFill>
                  <a:schemeClr val="tx1"/>
                </a:solidFill>
              </a:rPr>
            </a:br>
            <a:r>
              <a:rPr lang="en-US" altLang="ko-KR" sz="1500" dirty="0">
                <a:solidFill>
                  <a:schemeClr val="tx1"/>
                </a:solidFill>
              </a:rPr>
              <a:t>- PL/SQL </a:t>
            </a:r>
            <a:r>
              <a:rPr lang="ko-KR" altLang="ko-KR" sz="1500" dirty="0">
                <a:solidFill>
                  <a:schemeClr val="tx1"/>
                </a:solidFill>
              </a:rPr>
              <a:t>블록내의 명령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수식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에서는 오라클 함수를 사용할 수 있으나 그룹함수와 </a:t>
            </a:r>
            <a:r>
              <a:rPr lang="en-US" altLang="ko-KR" sz="1500" dirty="0">
                <a:solidFill>
                  <a:schemeClr val="tx1"/>
                </a:solidFill>
              </a:rPr>
              <a:t>DECODE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함수는 </a:t>
            </a:r>
            <a:r>
              <a:rPr lang="en-US" altLang="ko-KR" sz="1500" dirty="0">
                <a:solidFill>
                  <a:schemeClr val="tx1"/>
                </a:solidFill>
              </a:rPr>
              <a:t>SQL </a:t>
            </a:r>
            <a:r>
              <a:rPr lang="ko-KR" altLang="ko-KR" sz="1500" dirty="0">
                <a:solidFill>
                  <a:schemeClr val="tx1"/>
                </a:solidFill>
              </a:rPr>
              <a:t>문장에 포함되어야만 사용될 수 있습니다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만약 다른 경우에 그룹함수와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DECODE </a:t>
            </a:r>
            <a:r>
              <a:rPr lang="ko-KR" altLang="ko-KR" sz="1500" dirty="0">
                <a:solidFill>
                  <a:schemeClr val="tx1"/>
                </a:solidFill>
              </a:rPr>
              <a:t>함수를 사용할 경우 에러가 발생하며 </a:t>
            </a:r>
            <a:r>
              <a:rPr lang="en-US" altLang="ko-KR" sz="1500" dirty="0">
                <a:solidFill>
                  <a:schemeClr val="tx1"/>
                </a:solidFill>
              </a:rPr>
              <a:t>PL/SQL </a:t>
            </a:r>
            <a:r>
              <a:rPr lang="ko-KR" altLang="ko-KR" sz="1500" dirty="0">
                <a:solidFill>
                  <a:schemeClr val="tx1"/>
                </a:solidFill>
              </a:rPr>
              <a:t>에서는 에러</a:t>
            </a:r>
            <a:r>
              <a:rPr lang="en-US" altLang="ko-KR" sz="1500" dirty="0">
                <a:solidFill>
                  <a:schemeClr val="tx1"/>
                </a:solidFill>
              </a:rPr>
              <a:t>(EXCEPTION)</a:t>
            </a:r>
            <a:r>
              <a:rPr lang="ko-KR" altLang="ko-KR" sz="1500" dirty="0">
                <a:solidFill>
                  <a:schemeClr val="tx1"/>
                </a:solidFill>
              </a:rPr>
              <a:t>처리와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관련된 함수에는 </a:t>
            </a:r>
            <a:r>
              <a:rPr lang="en-US" altLang="ko-KR" sz="1500" dirty="0">
                <a:solidFill>
                  <a:schemeClr val="tx1"/>
                </a:solidFill>
              </a:rPr>
              <a:t>SQLCODE </a:t>
            </a:r>
            <a:r>
              <a:rPr lang="ko-KR" altLang="ko-KR" sz="1500" dirty="0">
                <a:solidFill>
                  <a:schemeClr val="tx1"/>
                </a:solidFill>
              </a:rPr>
              <a:t>함수와 </a:t>
            </a:r>
            <a:r>
              <a:rPr lang="en-US" altLang="ko-KR" sz="1500" dirty="0">
                <a:solidFill>
                  <a:schemeClr val="tx1"/>
                </a:solidFill>
              </a:rPr>
              <a:t>SQLERRM </a:t>
            </a:r>
            <a:r>
              <a:rPr lang="ko-KR" altLang="ko-KR" sz="1500" dirty="0">
                <a:solidFill>
                  <a:schemeClr val="tx1"/>
                </a:solidFill>
              </a:rPr>
              <a:t>함수가 별도로 존재합니다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852CD2-A98B-0DCB-046A-D48AF4D2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 </a:t>
            </a:r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부서번호가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번 인 사람들의</a:t>
            </a:r>
            <a:r>
              <a:rPr lang="en-US" altLang="ko-KR" b="1" dirty="0">
                <a:solidFill>
                  <a:schemeClr val="tx1"/>
                </a:solidFill>
              </a:rPr>
              <a:t> job </a:t>
            </a:r>
            <a:r>
              <a:rPr lang="ko-KR" altLang="ko-KR" b="1" dirty="0">
                <a:solidFill>
                  <a:schemeClr val="tx1"/>
                </a:solidFill>
              </a:rPr>
              <a:t>을 </a:t>
            </a:r>
            <a:r>
              <a:rPr lang="en-US" altLang="ko-KR" b="1" dirty="0">
                <a:solidFill>
                  <a:schemeClr val="tx1"/>
                </a:solidFill>
              </a:rPr>
              <a:t>‘CLERK’ </a:t>
            </a:r>
            <a:r>
              <a:rPr lang="ko-KR" altLang="ko-KR" b="1" dirty="0">
                <a:solidFill>
                  <a:schemeClr val="tx1"/>
                </a:solidFill>
              </a:rPr>
              <a:t>으로 변경하는 프로시저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3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96" y="1705305"/>
            <a:ext cx="4392488" cy="44451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3408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20891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  <a:r>
              <a:rPr lang="ko-KR" altLang="ko-KR" b="1" dirty="0">
                <a:solidFill>
                  <a:schemeClr val="tx1"/>
                </a:solidFill>
              </a:rPr>
              <a:t>생성된 프로시저의 내용을 확인합니다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208912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HR&gt;SELECT text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2  FROM </a:t>
            </a:r>
            <a:r>
              <a:rPr lang="en-US" altLang="ko-KR" sz="1500" dirty="0" err="1">
                <a:solidFill>
                  <a:schemeClr val="tx1"/>
                </a:solidFill>
              </a:rPr>
              <a:t>user_source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3  WHERE name ='UP_SAL' 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TEXT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PROCEDURE </a:t>
            </a:r>
            <a:r>
              <a:rPr lang="en-US" altLang="ko-KR" sz="1500" dirty="0" err="1">
                <a:solidFill>
                  <a:schemeClr val="tx1"/>
                </a:solidFill>
              </a:rPr>
              <a:t>up_sal</a:t>
            </a:r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 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</a:rPr>
              <a:t>employees.employee_id%TYPE</a:t>
            </a:r>
            <a:r>
              <a:rPr lang="en-US" altLang="ko-KR" sz="1500" dirty="0">
                <a:solidFill>
                  <a:schemeClr val="tx1"/>
                </a:solidFill>
              </a:rPr>
              <a:t> 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IS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BEGIN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UPDATE employees SET salary=5000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WHERE </a:t>
            </a:r>
            <a:r>
              <a:rPr lang="en-US" altLang="ko-KR" sz="1500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dirty="0">
                <a:solidFill>
                  <a:schemeClr val="tx1"/>
                </a:solidFill>
              </a:rPr>
              <a:t>=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END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7</a:t>
            </a:r>
            <a:r>
              <a:rPr lang="ko-KR" altLang="ko-KR" sz="1500" dirty="0">
                <a:solidFill>
                  <a:schemeClr val="tx1"/>
                </a:solidFill>
              </a:rPr>
              <a:t>개의 행이 선택됨</a:t>
            </a: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896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ko-KR" b="1" dirty="0">
                <a:solidFill>
                  <a:schemeClr val="tx1"/>
                </a:solidFill>
              </a:rPr>
              <a:t>내장 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556792"/>
            <a:ext cx="856895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내장 함수와 프로시저는 문법이나 특징이 거의 비슷</a:t>
            </a:r>
            <a:r>
              <a:rPr lang="ko-KR" altLang="en-US" dirty="0">
                <a:solidFill>
                  <a:schemeClr val="tx1"/>
                </a:solidFill>
              </a:rPr>
              <a:t>하지만 </a:t>
            </a:r>
            <a:r>
              <a:rPr lang="ko-KR" altLang="ko-KR" dirty="0">
                <a:solidFill>
                  <a:schemeClr val="tx1"/>
                </a:solidFill>
              </a:rPr>
              <a:t>차이점은 프로시저는 정해진 작업을 수행한 후 결과를 반환 할 수도 있고</a:t>
            </a:r>
            <a:r>
              <a:rPr lang="en-US" altLang="ko-KR" dirty="0">
                <a:solidFill>
                  <a:schemeClr val="tx1"/>
                </a:solidFill>
              </a:rPr>
              <a:t>(OUT, IN OUT </a:t>
            </a:r>
            <a:r>
              <a:rPr lang="ko-KR" altLang="ko-KR" dirty="0">
                <a:solidFill>
                  <a:schemeClr val="tx1"/>
                </a:solidFill>
              </a:rPr>
              <a:t>모드 사용시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반환 하지 않고 그냥 종료할 수도 있지만 함수는 정해진 작업을 수행 한 후 결과를 돌려준다</a:t>
            </a:r>
            <a:r>
              <a:rPr lang="en-US" altLang="ko-KR" dirty="0">
                <a:solidFill>
                  <a:schemeClr val="tx1"/>
                </a:solidFill>
              </a:rPr>
              <a:t>(RETURN)</a:t>
            </a:r>
            <a:r>
              <a:rPr lang="ko-KR" altLang="ko-KR" dirty="0">
                <a:solidFill>
                  <a:schemeClr val="tx1"/>
                </a:solidFill>
              </a:rPr>
              <a:t>는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</a:p>
        </p:txBody>
      </p:sp>
      <p:sp>
        <p:nvSpPr>
          <p:cNvPr id="121857" name="Rectangle 1"/>
          <p:cNvSpPr>
            <a:spLocks noChangeArrowheads="1"/>
          </p:cNvSpPr>
          <p:nvPr/>
        </p:nvSpPr>
        <p:spPr bwMode="auto">
          <a:xfrm>
            <a:off x="539552" y="2924944"/>
            <a:ext cx="5184576" cy="30243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FUNCTION function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RETURN datatype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816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1. </a:t>
            </a:r>
            <a:r>
              <a:rPr lang="ko-KR" altLang="ko-KR" b="1" dirty="0">
                <a:solidFill>
                  <a:schemeClr val="tx1"/>
                </a:solidFill>
              </a:rPr>
              <a:t>부서번호를 입력 받아 최고 급여액을 출력하는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1684988"/>
            <a:ext cx="5112568" cy="45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63367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생성된 함수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2641" name="AutoShape 1"/>
          <p:cNvSpPr>
            <a:spLocks noChangeArrowheads="1"/>
          </p:cNvSpPr>
          <p:nvPr/>
        </p:nvSpPr>
        <p:spPr bwMode="auto">
          <a:xfrm>
            <a:off x="3707904" y="1124744"/>
            <a:ext cx="4752528" cy="502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HR&gt;SELECT text</a:t>
            </a:r>
            <a:endParaRPr lang="ko-KR" altLang="ko-KR" sz="1500" dirty="0"/>
          </a:p>
          <a:p>
            <a:r>
              <a:rPr lang="en-US" altLang="ko-KR" sz="1500" dirty="0"/>
              <a:t>  2  FROM </a:t>
            </a:r>
            <a:r>
              <a:rPr lang="en-US" altLang="ko-KR" sz="1500" dirty="0" err="1"/>
              <a:t>user_source</a:t>
            </a:r>
            <a:endParaRPr lang="ko-KR" altLang="ko-KR" sz="1500" dirty="0"/>
          </a:p>
          <a:p>
            <a:r>
              <a:rPr lang="en-US" altLang="ko-KR" sz="1500" dirty="0"/>
              <a:t>  3  WHERE type='FUNCTION'</a:t>
            </a:r>
            <a:endParaRPr lang="ko-KR" altLang="ko-KR" sz="1500" dirty="0"/>
          </a:p>
          <a:p>
            <a:r>
              <a:rPr lang="en-US" altLang="ko-KR" sz="1500" dirty="0"/>
              <a:t>  4  AND name='MAX_SAL'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FUNCTION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(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employees.department_id%TYPE</a:t>
            </a:r>
            <a:r>
              <a:rPr lang="en-US" altLang="ko-KR" sz="1500" dirty="0"/>
              <a:t>)</a:t>
            </a:r>
            <a:endParaRPr lang="ko-KR" altLang="ko-KR" sz="1500" dirty="0"/>
          </a:p>
          <a:p>
            <a:r>
              <a:rPr lang="en-US" altLang="ko-KR" sz="1500" dirty="0"/>
              <a:t>return NUMBER</a:t>
            </a:r>
            <a:endParaRPr lang="ko-KR" altLang="ko-KR" sz="1500" dirty="0"/>
          </a:p>
          <a:p>
            <a:r>
              <a:rPr lang="en-US" altLang="ko-KR" sz="1500" dirty="0"/>
              <a:t>IS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employees.salary%TYPE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BEGIN</a:t>
            </a:r>
            <a:endParaRPr lang="ko-KR" altLang="ko-KR" sz="1500" dirty="0"/>
          </a:p>
          <a:p>
            <a:r>
              <a:rPr lang="en-US" altLang="ko-KR" sz="1500" dirty="0"/>
              <a:t>  SELECT max(salary) INTO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FROM employees</a:t>
            </a:r>
            <a:endParaRPr lang="ko-KR" altLang="ko-KR" sz="1500" dirty="0"/>
          </a:p>
          <a:p>
            <a:r>
              <a:rPr lang="en-US" altLang="ko-KR" sz="1500" dirty="0"/>
              <a:t>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=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RETURN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; </a:t>
            </a:r>
          </a:p>
          <a:p>
            <a:r>
              <a:rPr lang="en-US" altLang="ko-KR" sz="1500" dirty="0"/>
              <a:t>END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11</a:t>
            </a:r>
            <a:r>
              <a:rPr lang="ko-KR" altLang="ko-KR" sz="1500" dirty="0"/>
              <a:t>개의 행이 선택됨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640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 (</a:t>
            </a:r>
            <a:r>
              <a:rPr lang="ko-KR" altLang="ko-KR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2348880"/>
            <a:ext cx="835292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패키지는 연관성이 높은 함수나 프로시저를 하나의 그룹으로 묶어두는 개념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(Spec)</a:t>
            </a:r>
            <a:r>
              <a:rPr lang="ko-KR" altLang="ko-KR" dirty="0">
                <a:solidFill>
                  <a:schemeClr val="tx1"/>
                </a:solidFill>
              </a:rPr>
              <a:t>와 패키지 몸체부</a:t>
            </a:r>
            <a:r>
              <a:rPr lang="en-US" altLang="ko-KR" dirty="0">
                <a:solidFill>
                  <a:schemeClr val="tx1"/>
                </a:solidFill>
              </a:rPr>
              <a:t>(body)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패</a:t>
            </a:r>
            <a:r>
              <a:rPr lang="ko-KR" altLang="ko-KR" dirty="0">
                <a:solidFill>
                  <a:schemeClr val="tx1"/>
                </a:solidFill>
              </a:rPr>
              <a:t>키지 선언부의 역할은 해당 패키지에 사용될 함수나 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변수등에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대한 정의를 선언하는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부분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선언된 함수나 </a:t>
            </a:r>
            <a:r>
              <a:rPr lang="ko-KR" altLang="ko-KR" dirty="0" err="1">
                <a:solidFill>
                  <a:schemeClr val="tx1"/>
                </a:solidFill>
              </a:rPr>
              <a:t>프로시저등이</a:t>
            </a:r>
            <a:r>
              <a:rPr lang="ko-KR" altLang="ko-KR" dirty="0">
                <a:solidFill>
                  <a:schemeClr val="tx1"/>
                </a:solidFill>
              </a:rPr>
              <a:t> 실제 구현되는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선언되지 않더라도 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사용될 수는 있지만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별로 권장사항은 아니니 가급적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선언하신 후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해야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991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PACKAGE </a:t>
            </a:r>
            <a:r>
              <a:rPr lang="ko-KR" altLang="ko-KR" b="1" dirty="0">
                <a:solidFill>
                  <a:schemeClr val="tx1"/>
                </a:solidFill>
              </a:rPr>
              <a:t>구조</a:t>
            </a:r>
            <a:r>
              <a:rPr lang="en-US" altLang="ko-KR" b="1" dirty="0">
                <a:solidFill>
                  <a:schemeClr val="tx1"/>
                </a:solidFill>
              </a:rPr>
              <a:t> : </a:t>
            </a:r>
            <a:r>
              <a:rPr lang="ko-KR" altLang="en-US" b="1" dirty="0" err="1">
                <a:solidFill>
                  <a:schemeClr val="tx1"/>
                </a:solidFill>
              </a:rPr>
              <a:t>선언부와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몸체부로</a:t>
            </a:r>
            <a:r>
              <a:rPr lang="ko-KR" altLang="en-US" b="1" dirty="0">
                <a:solidFill>
                  <a:schemeClr val="tx1"/>
                </a:solidFill>
              </a:rPr>
              <a:t> 구성됨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16832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선언부</a:t>
            </a:r>
            <a:r>
              <a:rPr lang="ko-KR" altLang="ko-KR" b="1" dirty="0">
                <a:solidFill>
                  <a:schemeClr val="tx1"/>
                </a:solidFill>
              </a:rPr>
              <a:t> 생성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0593" name="AutoShape 1"/>
          <p:cNvSpPr>
            <a:spLocks noChangeArrowheads="1"/>
          </p:cNvSpPr>
          <p:nvPr/>
        </p:nvSpPr>
        <p:spPr bwMode="auto">
          <a:xfrm>
            <a:off x="467544" y="2636912"/>
            <a:ext cx="5112568" cy="223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Public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Subprogram specifications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888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4072" y="1160748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몸체부</a:t>
            </a:r>
            <a:r>
              <a:rPr lang="en-US" altLang="ko-KR" b="1" dirty="0">
                <a:solidFill>
                  <a:schemeClr val="tx1"/>
                </a:solidFill>
              </a:rPr>
              <a:t>(Package Body)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9569" name="AutoShape 1"/>
          <p:cNvSpPr>
            <a:spLocks noChangeArrowheads="1"/>
          </p:cNvSpPr>
          <p:nvPr/>
        </p:nvSpPr>
        <p:spPr bwMode="auto">
          <a:xfrm>
            <a:off x="323528" y="1685096"/>
            <a:ext cx="5688632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BODY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endParaRPr kumimoji="1" lang="en-US" altLang="ko-K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Private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Subprogram bodies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581128"/>
            <a:ext cx="864096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Subprogram bodies  </a:t>
            </a:r>
          </a:p>
          <a:p>
            <a:pPr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부분이 실제 작동할 서브 프로그램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함수 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기록하는 부분입니다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단 주의해야 할 사항은 서브프로그램의 순서입니다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기본적으로 참조되는 변수든 서브프로그램이든 참조하는 서브프로그램보다는 먼저 정의되어야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일반적으로 </a:t>
            </a:r>
            <a:r>
              <a:rPr lang="en-US" altLang="ko-KR" dirty="0">
                <a:solidFill>
                  <a:schemeClr val="tx1"/>
                </a:solidFill>
              </a:rPr>
              <a:t>PUBLIC </a:t>
            </a:r>
            <a:r>
              <a:rPr lang="ko-KR" altLang="ko-KR" dirty="0">
                <a:solidFill>
                  <a:schemeClr val="tx1"/>
                </a:solidFill>
              </a:rPr>
              <a:t>의 서브프로그램은 마지막 부분에</a:t>
            </a:r>
            <a:r>
              <a:rPr lang="ko-KR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정의합니다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54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8496944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패키지 실행하기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패키지는 여러 환경에서 호출되어 실행될 수 있지만 생성된 패키지 오브젝트에 대한 실행권한을 가진 사용자만이 패키지를 호출하여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패키지 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패키지를 삭제할 때에는 패키지 </a:t>
            </a:r>
            <a:r>
              <a:rPr lang="ko-KR" altLang="ko-KR" dirty="0" err="1">
                <a:solidFill>
                  <a:schemeClr val="tx1"/>
                </a:solidFill>
              </a:rPr>
              <a:t>선언부와</a:t>
            </a:r>
            <a:r>
              <a:rPr lang="ko-KR" altLang="ko-KR" dirty="0">
                <a:solidFill>
                  <a:schemeClr val="tx1"/>
                </a:solidFill>
              </a:rPr>
              <a:t> 패키지 </a:t>
            </a:r>
            <a:r>
              <a:rPr lang="ko-KR" altLang="ko-KR" dirty="0" err="1">
                <a:solidFill>
                  <a:schemeClr val="tx1"/>
                </a:solidFill>
              </a:rPr>
              <a:t>몸체부를</a:t>
            </a:r>
            <a:r>
              <a:rPr lang="ko-KR" altLang="ko-KR" dirty="0">
                <a:solidFill>
                  <a:schemeClr val="tx1"/>
                </a:solidFill>
              </a:rPr>
              <a:t> 모두 삭제할 수 도 있고 패키지 몸체부만 삭제할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BODY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468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Package </a:t>
            </a:r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0648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table </a:t>
            </a:r>
            <a:r>
              <a:rPr lang="ko-KR" altLang="ko-KR" b="1" dirty="0">
                <a:solidFill>
                  <a:schemeClr val="tx1"/>
                </a:solidFill>
              </a:rPr>
              <a:t>에서 총 급여합계와 평균 급여를 구하는</a:t>
            </a:r>
            <a:r>
              <a:rPr lang="en-US" altLang="ko-KR" b="1" dirty="0">
                <a:solidFill>
                  <a:schemeClr val="tx1"/>
                </a:solidFill>
              </a:rPr>
              <a:t> package </a:t>
            </a:r>
            <a:r>
              <a:rPr lang="ko-KR" altLang="ko-KR" b="1" dirty="0">
                <a:solidFill>
                  <a:schemeClr val="tx1"/>
                </a:solidFill>
              </a:rPr>
              <a:t>입니다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7521" name="AutoShape 1"/>
          <p:cNvSpPr>
            <a:spLocks noChangeArrowheads="1"/>
          </p:cNvSpPr>
          <p:nvPr/>
        </p:nvSpPr>
        <p:spPr bwMode="auto">
          <a:xfrm>
            <a:off x="467544" y="2492896"/>
            <a:ext cx="5256584" cy="26642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CREATE OR REPLACE PACKAGE emp_total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AS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PROCEDURE emp_sum;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PROCEDURE emp_avg;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emp_total;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52" y="3717032"/>
            <a:ext cx="4320480" cy="1584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, </a:t>
            </a:r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프로시져로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구성된 것을 볼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6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PL/SQL </a:t>
            </a:r>
            <a:r>
              <a:rPr lang="ko-KR" altLang="ko-KR" b="1" dirty="0">
                <a:solidFill>
                  <a:schemeClr val="tx1"/>
                </a:solidFill>
              </a:rPr>
              <a:t>문 내에서의</a:t>
            </a:r>
            <a:r>
              <a:rPr lang="en-US" altLang="ko-KR" b="1" dirty="0">
                <a:solidFill>
                  <a:schemeClr val="tx1"/>
                </a:solidFill>
              </a:rPr>
              <a:t> SQL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844824"/>
            <a:ext cx="7776864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키워드는 트랜잭션의 끝이 아니라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블록의 끝을 나타냅니다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DDL(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정의어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지원하지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DDL </a:t>
            </a:r>
            <a:r>
              <a:rPr lang="ko-KR" altLang="ko-KR" dirty="0">
                <a:solidFill>
                  <a:schemeClr val="tx1"/>
                </a:solidFill>
              </a:rPr>
              <a:t>문은 동적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문은 런타임에 문자열로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작성되며 </a:t>
            </a:r>
            <a:r>
              <a:rPr lang="ko-KR" altLang="ko-KR" dirty="0" err="1">
                <a:solidFill>
                  <a:schemeClr val="tx1"/>
                </a:solidFill>
              </a:rPr>
              <a:t>파라미터의</a:t>
            </a:r>
            <a:r>
              <a:rPr lang="ko-KR" altLang="ko-KR" dirty="0">
                <a:solidFill>
                  <a:schemeClr val="tx1"/>
                </a:solidFill>
              </a:rPr>
              <a:t> 위치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표시자를</a:t>
            </a:r>
            <a:r>
              <a:rPr lang="ko-KR" altLang="ko-KR" dirty="0">
                <a:solidFill>
                  <a:schemeClr val="tx1"/>
                </a:solidFill>
              </a:rPr>
              <a:t> 포함할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따라서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사용하면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DDL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GRANT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REVOKE</a:t>
            </a:r>
            <a:r>
              <a:rPr lang="ko-KR" altLang="ko-KR" dirty="0">
                <a:solidFill>
                  <a:schemeClr val="tx1"/>
                </a:solidFill>
              </a:rPr>
              <a:t>와 같은 </a:t>
            </a:r>
            <a:r>
              <a:rPr lang="en-US" altLang="ko-KR" dirty="0">
                <a:solidFill>
                  <a:schemeClr val="tx1"/>
                </a:solidFill>
              </a:rPr>
              <a:t>DCL(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제어어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지원하지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ko-KR" dirty="0">
                <a:solidFill>
                  <a:schemeClr val="tx1"/>
                </a:solidFill>
              </a:rPr>
              <a:t>그러나 앞의</a:t>
            </a:r>
            <a:r>
              <a:rPr lang="en-US" altLang="ko-KR" dirty="0">
                <a:solidFill>
                  <a:schemeClr val="tx1"/>
                </a:solidFill>
              </a:rPr>
              <a:t> DDL </a:t>
            </a:r>
            <a:r>
              <a:rPr lang="ko-KR" altLang="ko-KR" dirty="0">
                <a:solidFill>
                  <a:schemeClr val="tx1"/>
                </a:solidFill>
              </a:rPr>
              <a:t>문과 마찬가지로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사용하여 </a:t>
            </a:r>
            <a:r>
              <a:rPr lang="en-US" altLang="ko-KR" dirty="0">
                <a:solidFill>
                  <a:schemeClr val="tx1"/>
                </a:solidFill>
              </a:rPr>
              <a:t>DCL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C9E10D-F8EC-6B65-6C57-9C3F950C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1196752"/>
            <a:ext cx="8352928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SQL&gt; CREATE OR REPLACE PACKAGE BODY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  AS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2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3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4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5      SELECT COUNT(*), SUM(NVL(sal,0))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6 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7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8   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 NUMBER;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9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10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11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12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급여합계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13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14  END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; --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8104" y="2492896"/>
            <a:ext cx="28083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몸체부</a:t>
            </a:r>
            <a:r>
              <a:rPr lang="ko-KR" altLang="en-US" dirty="0">
                <a:solidFill>
                  <a:schemeClr val="tx1"/>
                </a:solidFill>
              </a:rPr>
              <a:t> 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08104" y="5445224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765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68760"/>
            <a:ext cx="8496944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 15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--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시작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16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17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18     SELECT  COUNT(*), AVG(NVL(sal,0))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19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20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21   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22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23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24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25  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급여평균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26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27   END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28  END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패키지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29  /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Package body created.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2120" y="2348880"/>
            <a:ext cx="28803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패키지 실행하기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SQL&gt; SET SERVEROUTPUT ON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emp_total.emp_sum</a:t>
            </a:r>
            <a:r>
              <a:rPr lang="en-US" altLang="ko-KR" b="1" dirty="0">
                <a:solidFill>
                  <a:schemeClr val="tx1"/>
                </a:solidFill>
              </a:rPr>
              <a:t>; -- </a:t>
            </a:r>
            <a:r>
              <a:rPr lang="ko-KR" altLang="ko-KR" b="1" dirty="0">
                <a:solidFill>
                  <a:schemeClr val="tx1"/>
                </a:solidFill>
              </a:rPr>
              <a:t>패키지 이름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ko-KR" b="1" dirty="0">
                <a:solidFill>
                  <a:schemeClr val="tx1"/>
                </a:solidFill>
              </a:rPr>
              <a:t>프로시저 이름 </a:t>
            </a:r>
            <a:r>
              <a:rPr lang="ko-KR" altLang="ko-KR" b="1" dirty="0" err="1">
                <a:solidFill>
                  <a:schemeClr val="tx1"/>
                </a:solidFill>
              </a:rPr>
              <a:t>으로</a:t>
            </a:r>
            <a:r>
              <a:rPr lang="ko-KR" altLang="ko-KR" b="1" dirty="0">
                <a:solidFill>
                  <a:schemeClr val="tx1"/>
                </a:solidFill>
              </a:rPr>
              <a:t>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급여합계</a:t>
            </a:r>
            <a:r>
              <a:rPr lang="en-US" altLang="ko-KR" dirty="0">
                <a:solidFill>
                  <a:schemeClr val="tx1"/>
                </a:solidFill>
              </a:rPr>
              <a:t>: 29025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emp_total.emp_avg</a:t>
            </a:r>
            <a:r>
              <a:rPr lang="en-US" altLang="ko-KR" b="1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급여평균</a:t>
            </a:r>
            <a:r>
              <a:rPr lang="en-US" altLang="ko-KR" dirty="0">
                <a:solidFill>
                  <a:schemeClr val="tx1"/>
                </a:solidFill>
              </a:rPr>
              <a:t>: 2073.214285714285714285714285714285714286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333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/>
              <a:t> </a:t>
            </a:r>
            <a:r>
              <a:rPr lang="en-US" altLang="ko-KR" b="1" dirty="0"/>
              <a:t>- </a:t>
            </a:r>
            <a:r>
              <a:rPr lang="ko-KR" altLang="ko-KR" b="1" dirty="0" err="1"/>
              <a:t>선언부</a:t>
            </a:r>
            <a:r>
              <a:rPr lang="ko-KR" altLang="ko-KR" b="1" dirty="0"/>
              <a:t>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type='PACKAGE';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----------------------------------------------package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emp_avg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end </a:t>
            </a:r>
            <a:r>
              <a:rPr lang="en-US" altLang="ko-KR" dirty="0" err="1"/>
              <a:t>emp_total</a:t>
            </a:r>
            <a:r>
              <a:rPr lang="en-US" altLang="ko-KR" dirty="0"/>
              <a:t>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868895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- BODY </a:t>
            </a:r>
            <a:r>
              <a:rPr lang="ko-KR" altLang="ko-KR" b="1" dirty="0"/>
              <a:t>부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 like 'PACKAGE BODY';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---------------------------------------------package body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endParaRPr lang="ko-KR" altLang="ko-KR" dirty="0"/>
          </a:p>
          <a:p>
            <a:r>
              <a:rPr lang="en-US" altLang="ko-KR" dirty="0"/>
              <a:t>is</a:t>
            </a:r>
            <a:endParaRPr lang="ko-KR" altLang="ko-KR" dirty="0"/>
          </a:p>
          <a:p>
            <a:r>
              <a:rPr lang="en-US" altLang="ko-KR" dirty="0"/>
              <a:t>  cursor </a:t>
            </a:r>
            <a:r>
              <a:rPr lang="en-US" altLang="ko-KR" dirty="0" err="1"/>
              <a:t>emp_total_sum</a:t>
            </a:r>
            <a:r>
              <a:rPr lang="en-US" altLang="ko-KR" dirty="0"/>
              <a:t> is</a:t>
            </a:r>
            <a:endParaRPr lang="ko-KR" altLang="ko-KR" dirty="0"/>
          </a:p>
          <a:p>
            <a:r>
              <a:rPr lang="en-US" altLang="ko-KR" dirty="0"/>
              <a:t>    select count(*),sum(</a:t>
            </a:r>
            <a:r>
              <a:rPr lang="en-US" altLang="ko-KR" dirty="0" err="1"/>
              <a:t>nvl</a:t>
            </a:r>
            <a:r>
              <a:rPr lang="en-US" altLang="ko-KR" dirty="0"/>
              <a:t>(salary,0))</a:t>
            </a:r>
            <a:endParaRPr lang="ko-KR" altLang="ko-KR" dirty="0"/>
          </a:p>
          <a:p>
            <a:r>
              <a:rPr lang="en-US" altLang="ko-KR" dirty="0"/>
              <a:t>    from employees;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total_num</a:t>
            </a:r>
            <a:r>
              <a:rPr lang="en-US" altLang="ko-KR" dirty="0"/>
              <a:t>  NUMBER ;</a:t>
            </a:r>
            <a:endParaRPr lang="ko-KR" altLang="ko-KR" dirty="0"/>
          </a:p>
          <a:p>
            <a:r>
              <a:rPr lang="en-US" altLang="ko-KR" dirty="0"/>
              <a:t>  ( </a:t>
            </a:r>
            <a:r>
              <a:rPr lang="ko-KR" altLang="en-US" dirty="0"/>
              <a:t>지면 관계상 이하 내용은 생략합니다 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29521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4.TRIGGER (</a:t>
            </a:r>
            <a:r>
              <a:rPr lang="ko-KR" altLang="ko-KR" b="1" dirty="0" err="1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484784"/>
            <a:ext cx="8352928" cy="468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서브 프로그램 단위의 하나인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 또는 데이터베이스에 관련된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또는 프로시저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관련된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이 발생될 때마다 묵시적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자동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해당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블록이 실행됩니다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데이터베이스 내에 오브젝트로서 저장되어 관리됩니다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자체는 사용자가 지정해서 실행을 할 수 없으며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오직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생성시 정의한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에 의해서만 묵시적인 자동실행</a:t>
            </a:r>
            <a:r>
              <a:rPr lang="en-US" altLang="ko-KR" dirty="0">
                <a:solidFill>
                  <a:schemeClr val="tx1"/>
                </a:solidFill>
              </a:rPr>
              <a:t>(Fire)</a:t>
            </a:r>
            <a:r>
              <a:rPr lang="ko-KR" altLang="ko-KR" dirty="0">
                <a:solidFill>
                  <a:schemeClr val="tx1"/>
                </a:solidFill>
              </a:rPr>
              <a:t>이 이루어집니다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를 생성하려면</a:t>
            </a:r>
            <a:r>
              <a:rPr lang="en-US" altLang="ko-KR" dirty="0">
                <a:solidFill>
                  <a:schemeClr val="tx1"/>
                </a:solidFill>
              </a:rPr>
              <a:t> CREATE TRIGGER, </a:t>
            </a:r>
            <a:r>
              <a:rPr lang="ko-KR" altLang="ko-KR" dirty="0">
                <a:solidFill>
                  <a:schemeClr val="tx1"/>
                </a:solidFill>
              </a:rPr>
              <a:t>수정하려면</a:t>
            </a:r>
            <a:r>
              <a:rPr lang="en-US" altLang="ko-KR" dirty="0">
                <a:solidFill>
                  <a:schemeClr val="tx1"/>
                </a:solidFill>
              </a:rPr>
              <a:t> ALTER TRIGGER, </a:t>
            </a:r>
            <a:r>
              <a:rPr lang="ko-KR" altLang="ko-KR" dirty="0">
                <a:solidFill>
                  <a:schemeClr val="tx1"/>
                </a:solidFill>
              </a:rPr>
              <a:t>삭제하려면</a:t>
            </a:r>
            <a:r>
              <a:rPr lang="en-US" altLang="ko-KR" dirty="0">
                <a:solidFill>
                  <a:schemeClr val="tx1"/>
                </a:solidFill>
              </a:rPr>
              <a:t> DROP TRIGGER </a:t>
            </a:r>
            <a:r>
              <a:rPr lang="ko-KR" altLang="ko-KR" dirty="0">
                <a:solidFill>
                  <a:schemeClr val="tx1"/>
                </a:solidFill>
              </a:rPr>
              <a:t>의 권한이 필요합니다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 DATABASE </a:t>
            </a:r>
            <a:r>
              <a:rPr lang="ko-KR" altLang="ko-KR" dirty="0">
                <a:solidFill>
                  <a:schemeClr val="tx1"/>
                </a:solidFill>
              </a:rPr>
              <a:t>전체의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조작은 </a:t>
            </a:r>
            <a:r>
              <a:rPr lang="en-US" altLang="ko-KR" dirty="0">
                <a:solidFill>
                  <a:schemeClr val="tx1"/>
                </a:solidFill>
              </a:rPr>
              <a:t>ADMINISTER DATABASE TRIGGER </a:t>
            </a:r>
            <a:r>
              <a:rPr lang="ko-KR" altLang="ko-KR" dirty="0">
                <a:solidFill>
                  <a:schemeClr val="tx1"/>
                </a:solidFill>
              </a:rPr>
              <a:t>시스템 권한이 필요합니다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에 대한 정보는 </a:t>
            </a:r>
            <a:r>
              <a:rPr lang="en-US" altLang="ko-KR" dirty="0">
                <a:solidFill>
                  <a:schemeClr val="tx1"/>
                </a:solidFill>
              </a:rPr>
              <a:t>USER_OBJECTS, USER_TRIGGERS, USER_ERRORS </a:t>
            </a:r>
            <a:r>
              <a:rPr lang="ko-KR" altLang="ko-KR" dirty="0" err="1">
                <a:solidFill>
                  <a:schemeClr val="tx1"/>
                </a:solidFill>
              </a:rPr>
              <a:t>딕셔너리들을</a:t>
            </a:r>
            <a:r>
              <a:rPr lang="ko-KR" altLang="ko-KR" dirty="0">
                <a:solidFill>
                  <a:schemeClr val="tx1"/>
                </a:solidFill>
              </a:rPr>
              <a:t> 조회하면 알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이루는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몸체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TCL </a:t>
            </a:r>
            <a:r>
              <a:rPr lang="ko-KR" altLang="ko-KR" dirty="0">
                <a:solidFill>
                  <a:schemeClr val="tx1"/>
                </a:solidFill>
              </a:rPr>
              <a:t>명령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즉 </a:t>
            </a:r>
            <a:r>
              <a:rPr lang="en-US" altLang="ko-KR" dirty="0">
                <a:solidFill>
                  <a:schemeClr val="tx1"/>
                </a:solidFill>
              </a:rPr>
              <a:t>COMMIT, ROLLBACK, SAVEPOINT </a:t>
            </a:r>
            <a:r>
              <a:rPr lang="ko-KR" altLang="ko-KR" dirty="0">
                <a:solidFill>
                  <a:schemeClr val="tx1"/>
                </a:solidFill>
              </a:rPr>
              <a:t>명령이 포함될 수 없다는 점도 꼭 기억하셔야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5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8245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TRIGGER </a:t>
            </a:r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136904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단순 </a:t>
            </a:r>
            <a:r>
              <a:rPr lang="en-US" altLang="ko-KR" b="1" dirty="0">
                <a:solidFill>
                  <a:schemeClr val="tx1"/>
                </a:solidFill>
              </a:rPr>
              <a:t>DML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BEFORE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하기 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AFTER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한 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INSTEAD OF TRIGGER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문 대신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실행하며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다른 방법으로는 수정이 불가능한 </a:t>
            </a:r>
            <a:r>
              <a:rPr lang="ko-KR" altLang="ko-KR" dirty="0" err="1">
                <a:solidFill>
                  <a:schemeClr val="tx1"/>
                </a:solidFill>
              </a:rPr>
              <a:t>뷰에</a:t>
            </a:r>
            <a:r>
              <a:rPr lang="ko-KR" altLang="ko-KR" dirty="0">
                <a:solidFill>
                  <a:schemeClr val="tx1"/>
                </a:solidFill>
              </a:rPr>
              <a:t> 사용됩니다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89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280920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ko-KR" b="1" dirty="0">
                <a:solidFill>
                  <a:schemeClr val="tx1"/>
                </a:solidFill>
              </a:rPr>
              <a:t>행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행이 전혀 없더라도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한 번은 실행됩니다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문장</a:t>
            </a:r>
            <a:r>
              <a:rPr lang="en-US" altLang="ko-KR" dirty="0">
                <a:solidFill>
                  <a:schemeClr val="tx1"/>
                </a:solidFill>
              </a:rPr>
              <a:t> 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영향을 받는 행의 데이터 또는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종속되지 않은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행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테이블이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받을 때마다 실행되고</a:t>
            </a:r>
            <a:r>
              <a:rPr lang="en-US" altLang="ko-KR" dirty="0">
                <a:solidFill>
                  <a:schemeClr val="tx1"/>
                </a:solidFill>
              </a:rPr>
              <a:t>, 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받는 행이 없을 경우에는 실행되지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행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행의 데이터나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종속될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행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로 생성하려면</a:t>
            </a:r>
            <a:r>
              <a:rPr lang="en-US" altLang="ko-KR" dirty="0">
                <a:solidFill>
                  <a:schemeClr val="tx1"/>
                </a:solidFill>
              </a:rPr>
              <a:t> FOR EACH ROW </a:t>
            </a:r>
            <a:r>
              <a:rPr lang="ko-KR" altLang="ko-KR" dirty="0">
                <a:solidFill>
                  <a:schemeClr val="tx1"/>
                </a:solidFill>
              </a:rPr>
              <a:t>라는 구절을 사용하면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424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51125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</a:t>
            </a:r>
            <a:r>
              <a:rPr lang="ko-KR" altLang="ko-KR" b="1" dirty="0">
                <a:solidFill>
                  <a:schemeClr val="tx1"/>
                </a:solidFill>
              </a:rPr>
              <a:t>혼합 </a:t>
            </a:r>
            <a:r>
              <a:rPr lang="en-US" altLang="ko-KR" b="1" dirty="0">
                <a:solidFill>
                  <a:schemeClr val="tx1"/>
                </a:solidFill>
              </a:rPr>
              <a:t>TRIGGER (11g </a:t>
            </a:r>
            <a:r>
              <a:rPr lang="ko-KR" altLang="ko-KR" b="1" dirty="0">
                <a:solidFill>
                  <a:schemeClr val="tx1"/>
                </a:solidFill>
              </a:rPr>
              <a:t>부터 추가됨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700808"/>
            <a:ext cx="85689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여러 가지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하나로 만든 것으로 마치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패키지와 비슷한 개념입니다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420888"/>
            <a:ext cx="8568952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1.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여야 하며 테이블이나 뷰에 정의해야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2.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본문은 </a:t>
            </a:r>
            <a:r>
              <a:rPr lang="en-US" altLang="ko-KR" b="1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작성한 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블록이어야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3"/>
            </a:pP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본문에는 초기화 블록이 포함될 수 없으므로 예외 섹션이 있을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4.  </a:t>
            </a:r>
            <a:r>
              <a:rPr lang="ko-KR" altLang="ko-KR" dirty="0">
                <a:solidFill>
                  <a:schemeClr val="tx1"/>
                </a:solidFill>
              </a:rPr>
              <a:t>한 섹션에서 발생하는 예외는 해당 섹션에서 처리되어야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다른 섹션에서 처리하도록 권한을 이전할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5"/>
            </a:pPr>
            <a:r>
              <a:rPr lang="en-US" altLang="ko-KR" b="1" dirty="0">
                <a:solidFill>
                  <a:schemeClr val="tx1"/>
                </a:solidFill>
              </a:rPr>
              <a:t>:OLD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b="1" dirty="0">
                <a:solidFill>
                  <a:schemeClr val="tx1"/>
                </a:solidFill>
              </a:rPr>
              <a:t>:NEW</a:t>
            </a:r>
            <a:r>
              <a:rPr lang="ko-KR" altLang="ko-KR" dirty="0">
                <a:solidFill>
                  <a:schemeClr val="tx1"/>
                </a:solidFill>
              </a:rPr>
              <a:t>는 선언</a:t>
            </a:r>
            <a:r>
              <a:rPr lang="en-US" altLang="ko-KR" b="1" dirty="0">
                <a:solidFill>
                  <a:schemeClr val="tx1"/>
                </a:solidFill>
              </a:rPr>
              <a:t>, BEFORE STATEMENT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b="1" dirty="0">
                <a:solidFill>
                  <a:schemeClr val="tx1"/>
                </a:solidFill>
              </a:rPr>
              <a:t>AFTER STATEMENT  </a:t>
            </a:r>
          </a:p>
          <a:p>
            <a:pPr marL="342900" indent="-342900" latinLnBrk="0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섹션에 나타날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6.  </a:t>
            </a:r>
            <a:r>
              <a:rPr lang="en-US" altLang="ko-KR" b="1" dirty="0">
                <a:solidFill>
                  <a:schemeClr val="tx1"/>
                </a:solidFill>
              </a:rPr>
              <a:t>BEFORE EACH ROW </a:t>
            </a:r>
            <a:r>
              <a:rPr lang="ko-KR" altLang="ko-KR" dirty="0">
                <a:solidFill>
                  <a:schemeClr val="tx1"/>
                </a:solidFill>
              </a:rPr>
              <a:t>섹션만 </a:t>
            </a:r>
            <a:r>
              <a:rPr lang="en-US" altLang="ko-KR" b="1" dirty="0">
                <a:solidFill>
                  <a:schemeClr val="tx1"/>
                </a:solidFill>
              </a:rPr>
              <a:t>:NEW </a:t>
            </a:r>
            <a:r>
              <a:rPr lang="ko-KR" altLang="ko-KR" dirty="0">
                <a:solidFill>
                  <a:schemeClr val="tx1"/>
                </a:solidFill>
              </a:rPr>
              <a:t>값을 변경할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7"/>
            </a:pPr>
            <a:r>
              <a:rPr lang="en-US" altLang="ko-KR" b="1" dirty="0">
                <a:solidFill>
                  <a:schemeClr val="tx1"/>
                </a:solidFill>
              </a:rPr>
              <a:t>FOLLOWS </a:t>
            </a:r>
            <a:r>
              <a:rPr lang="ko-KR" altLang="ko-KR" dirty="0">
                <a:solidFill>
                  <a:schemeClr val="tx1"/>
                </a:solidFill>
              </a:rPr>
              <a:t>절을 사용하지 않으면 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실행 순서가 일정하지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않습니다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47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9604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(3) DML</a:t>
            </a:r>
            <a:r>
              <a:rPr lang="ko-KR" altLang="ko-KR" b="1" dirty="0">
                <a:solidFill>
                  <a:schemeClr val="tx1"/>
                </a:solidFill>
              </a:rPr>
              <a:t>이 아닌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DDL </a:t>
            </a:r>
            <a:r>
              <a:rPr lang="ko-KR" altLang="ko-KR" sz="1500" b="1" dirty="0">
                <a:solidFill>
                  <a:schemeClr val="tx1"/>
                </a:solidFill>
              </a:rPr>
              <a:t>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DML TRIGGER</a:t>
            </a:r>
            <a:r>
              <a:rPr lang="ko-KR" altLang="ko-KR" sz="1500" dirty="0">
                <a:solidFill>
                  <a:schemeClr val="tx1"/>
                </a:solidFill>
              </a:rPr>
              <a:t>와 거의 동일하지만</a:t>
            </a:r>
            <a:r>
              <a:rPr lang="en-US" altLang="ko-KR" sz="1500" dirty="0">
                <a:solidFill>
                  <a:schemeClr val="tx1"/>
                </a:solidFill>
              </a:rPr>
              <a:t> TRIGGER </a:t>
            </a:r>
            <a:r>
              <a:rPr lang="ko-KR" altLang="ko-KR" sz="1500" dirty="0">
                <a:solidFill>
                  <a:schemeClr val="tx1"/>
                </a:solidFill>
              </a:rPr>
              <a:t>를 활용하여</a:t>
            </a:r>
            <a:r>
              <a:rPr lang="en-US" altLang="ko-KR" sz="1500" dirty="0">
                <a:solidFill>
                  <a:schemeClr val="tx1"/>
                </a:solidFill>
              </a:rPr>
              <a:t> DDL </a:t>
            </a:r>
            <a:r>
              <a:rPr lang="ko-KR" altLang="ko-KR" sz="1500" dirty="0">
                <a:solidFill>
                  <a:schemeClr val="tx1"/>
                </a:solidFill>
              </a:rPr>
              <a:t>작업을 하는 것만 다릅니다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–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란 데이터베이스 내에서 생기는 일들을 관리하기 위해서 생성하는 </a:t>
            </a:r>
            <a:r>
              <a:rPr lang="en-US" altLang="ko-KR" sz="1500" dirty="0">
                <a:solidFill>
                  <a:schemeClr val="tx1"/>
                </a:solidFill>
              </a:rPr>
              <a:t>TRIGGER </a:t>
            </a:r>
            <a:r>
              <a:rPr lang="ko-KR" altLang="ko-KR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사용자 관련 이벤트가 있고 시스템 관련 이벤트가 있으며 아래와 같습니다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유저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사용자가 발생시키는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CREATE, ALTER </a:t>
            </a:r>
            <a:r>
              <a:rPr lang="ko-KR" altLang="ko-KR" sz="1500" dirty="0">
                <a:solidFill>
                  <a:schemeClr val="tx1"/>
                </a:solidFill>
              </a:rPr>
              <a:t>또는 </a:t>
            </a:r>
            <a:r>
              <a:rPr lang="en-US" altLang="ko-KR" sz="1500" dirty="0">
                <a:solidFill>
                  <a:schemeClr val="tx1"/>
                </a:solidFill>
              </a:rPr>
              <a:t>DROP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 </a:t>
            </a:r>
            <a:r>
              <a:rPr lang="ko-KR" altLang="ko-KR" sz="1500" dirty="0">
                <a:solidFill>
                  <a:schemeClr val="tx1"/>
                </a:solidFill>
              </a:rPr>
              <a:t>로그온 또는 로그오프</a:t>
            </a: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또는 시스템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전체에 영향을 주는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종료 또는 시작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발생한 특정 오류 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또는 임의의 오류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8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74168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SELECT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A4ABC-349A-F03D-27D2-AA8FFC5C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889448"/>
            <a:ext cx="8424936" cy="12528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37D0F7-03C7-329C-9ED7-462DB6274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6085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TRIGGER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97281" name="AutoShape 1"/>
          <p:cNvSpPr>
            <a:spLocks noChangeArrowheads="1"/>
          </p:cNvSpPr>
          <p:nvPr/>
        </p:nvSpPr>
        <p:spPr bwMode="auto">
          <a:xfrm>
            <a:off x="611560" y="1772816"/>
            <a:ext cx="6624736" cy="30243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TRIGGER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trigger_name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timing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event1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OR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event2 OR event3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ON {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view_name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|SCHEMA|DATABASE}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[REFERENCING OLD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old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NEW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[FOR EACH ROW [WHEN ( condition ) ] 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trigger_body</a:t>
            </a:r>
            <a:endParaRPr kumimoji="1" lang="en-US" altLang="ko-KR" sz="16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826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268760"/>
            <a:ext cx="8352928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TRIGGER </a:t>
            </a:r>
            <a:r>
              <a:rPr lang="ko-KR" altLang="ko-KR" b="1" dirty="0">
                <a:solidFill>
                  <a:schemeClr val="tx1"/>
                </a:solidFill>
              </a:rPr>
              <a:t>관리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 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특정 테이블에 속한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b="1" dirty="0">
                <a:solidFill>
                  <a:schemeClr val="tx1"/>
                </a:solidFill>
              </a:rPr>
              <a:t>의 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TABLE </a:t>
            </a:r>
            <a:r>
              <a:rPr lang="en-US" altLang="ko-KR" i="1" dirty="0" err="1">
                <a:solidFill>
                  <a:schemeClr val="tx1"/>
                </a:solidFill>
              </a:rPr>
              <a:t>table_name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ALL TRIGGERS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b="1" dirty="0">
                <a:solidFill>
                  <a:schemeClr val="tx1"/>
                </a:solidFill>
              </a:rPr>
              <a:t>TRIGGER </a:t>
            </a:r>
            <a:r>
              <a:rPr lang="ko-KR" altLang="ko-KR" b="1" dirty="0">
                <a:solidFill>
                  <a:schemeClr val="tx1"/>
                </a:solidFill>
              </a:rPr>
              <a:t>수정 후 다시 </a:t>
            </a:r>
            <a:r>
              <a:rPr lang="ko-KR" altLang="ko-KR" b="1" dirty="0" err="1">
                <a:solidFill>
                  <a:schemeClr val="tx1"/>
                </a:solidFill>
              </a:rPr>
              <a:t>컴파일하기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COMPILE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조회하기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USER_TRIGGERS </a:t>
            </a:r>
            <a:r>
              <a:rPr lang="ko-KR" altLang="ko-KR" dirty="0">
                <a:solidFill>
                  <a:schemeClr val="tx1"/>
                </a:solidFill>
              </a:rPr>
              <a:t>를 조회하면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00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24744"/>
            <a:ext cx="8208912" cy="3744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관련 권한들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스키마에서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변경 및 삭제할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CREATE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ALTER ANY TRIGGER TO SCOTT;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DROP ANY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데이터베이스에서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ADMINISTER DATABASE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en-US" altLang="ko-KR" b="1" dirty="0">
                <a:solidFill>
                  <a:schemeClr val="tx1"/>
                </a:solidFill>
              </a:rPr>
              <a:t>EXECUTE </a:t>
            </a:r>
            <a:r>
              <a:rPr lang="ko-KR" altLang="ko-KR" dirty="0">
                <a:solidFill>
                  <a:schemeClr val="tx1"/>
                </a:solidFill>
              </a:rPr>
              <a:t>권한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실행하는 스키마에 포함되지 않은 객체를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참조하는 경우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64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96752"/>
            <a:ext cx="4680520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Trigger </a:t>
            </a:r>
            <a:r>
              <a:rPr lang="ko-KR" altLang="ko-KR" b="1" dirty="0">
                <a:solidFill>
                  <a:schemeClr val="tx1"/>
                </a:solidFill>
              </a:rPr>
              <a:t>예제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9712" y="2708920"/>
            <a:ext cx="496855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실습은 교재 </a:t>
            </a:r>
            <a:r>
              <a:rPr lang="en-US" altLang="ko-KR" b="1" dirty="0">
                <a:solidFill>
                  <a:schemeClr val="tx1"/>
                </a:solidFill>
              </a:rPr>
              <a:t>305 – 309 </a:t>
            </a:r>
            <a:r>
              <a:rPr lang="ko-KR" altLang="en-US" b="1" dirty="0">
                <a:solidFill>
                  <a:schemeClr val="tx1"/>
                </a:solidFill>
              </a:rPr>
              <a:t>페이지를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참고하세요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7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DCADF-E187-CF0E-4593-462DD4F4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7632848" cy="1318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52E352-556B-67F4-08C7-E261ECFB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573236"/>
            <a:ext cx="6934200" cy="35528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76A192-363E-6F9E-B286-43AD48D4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A6DFA-4D5D-34EC-BF84-F4D57AE5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7096125" cy="125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4BFADC-2DBD-213A-2A6A-CE58FF93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91" y="2046645"/>
            <a:ext cx="6035576" cy="47917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620CB0-613D-6816-1663-99FCE254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908720"/>
            <a:ext cx="626469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DML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7584" y="1628800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(1)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4605C-184A-090E-7B8D-D95B031B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94756"/>
            <a:ext cx="6881389" cy="24303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064" y="2636912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실습을 위해 연습용 테이블을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F009CB-F6C9-4A03-23F8-1566BEB5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980728"/>
            <a:ext cx="49685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INSERT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5D5E0-7EC4-8997-E429-6E96755E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848872" cy="42861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3FC143-9167-2257-E7BA-9DCC078B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2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1DB8B-CEB2-8F0D-D446-2D0FEC89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7" y="1698866"/>
            <a:ext cx="8282365" cy="42966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F0409BC-81E4-A19D-E021-3597F363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2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7452A-2DF3-914D-2B36-1BBB399F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7210"/>
            <a:ext cx="7488832" cy="36203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7A6EF9-975B-F8EF-8588-618B331C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45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968467"/>
            <a:ext cx="432048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UPDATE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BF00E2-C5B0-7AC5-F4A8-4797B1A4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8766"/>
            <a:ext cx="7416824" cy="46908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66C647-4C73-37D8-C8F2-413C8B34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장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en-US" altLang="ko-KR" b="1" dirty="0"/>
              <a:t>Oracle PL/SQL </a:t>
            </a:r>
            <a:r>
              <a:rPr lang="ko-KR" altLang="ko-KR" b="1" dirty="0"/>
              <a:t>입문하기</a:t>
            </a:r>
            <a:endParaRPr lang="ko-KR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A6EEE9-4D83-41AF-3D98-D198FF3F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68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1124744"/>
            <a:ext cx="418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b="1" dirty="0"/>
              <a:t>- PL/SQL </a:t>
            </a:r>
            <a:r>
              <a:rPr lang="ko-KR" altLang="ko-KR" b="1" dirty="0"/>
              <a:t>에서</a:t>
            </a:r>
            <a:r>
              <a:rPr lang="en-US" altLang="ko-KR" b="1" dirty="0"/>
              <a:t> DELETE </a:t>
            </a:r>
            <a:r>
              <a:rPr lang="ko-KR" altLang="ko-KR" b="1" dirty="0"/>
              <a:t>를 수행합니다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500D6C-BEB6-E62B-B5BA-25B61A98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2575"/>
            <a:ext cx="8366910" cy="45407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FE9745-BB67-4E9E-C49D-107556B8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20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MERGE </a:t>
            </a:r>
            <a:r>
              <a:rPr lang="ko-KR" altLang="ko-KR" b="1" dirty="0">
                <a:solidFill>
                  <a:schemeClr val="tx1"/>
                </a:solidFill>
              </a:rPr>
              <a:t>작업을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CC729-01FA-3684-3974-F686C03A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628800"/>
            <a:ext cx="6048672" cy="44692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CE4A7B-B3C5-05E7-A522-1B86A779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MERGE </a:t>
            </a:r>
            <a:r>
              <a:rPr lang="ko-KR" altLang="ko-KR" b="1" dirty="0">
                <a:solidFill>
                  <a:schemeClr val="tx1"/>
                </a:solidFill>
              </a:rPr>
              <a:t>작업을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DE4E9-BCC8-D1D7-DA35-BE6AEEE9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737744"/>
            <a:ext cx="6838950" cy="42481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933513-4B3A-C1F5-6F18-D2F83384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72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F9CB5-111F-68C8-7FFE-5B023F44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1" y="1412776"/>
            <a:ext cx="8536797" cy="37444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49D129-2E2C-F435-FFB6-D3515A01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8BFEA-E9C0-E4B7-82A6-CA02858F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0" y="1340768"/>
            <a:ext cx="8393119" cy="4032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98996B-06A2-031A-4A5D-32597EEE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35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54006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사용하는 주요 용어와 연산자들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700808"/>
            <a:ext cx="7776864" cy="4392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 </a:t>
            </a:r>
            <a:r>
              <a:rPr lang="ko-KR" altLang="ko-KR" b="1" dirty="0" err="1">
                <a:solidFill>
                  <a:schemeClr val="tx1"/>
                </a:solidFill>
              </a:rPr>
              <a:t>식별자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객체에게 부여되는 이름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즉 테이블 이름이나 </a:t>
            </a:r>
            <a:r>
              <a:rPr lang="ko-KR" altLang="ko-KR" dirty="0" err="1">
                <a:solidFill>
                  <a:schemeClr val="tx1"/>
                </a:solidFill>
              </a:rPr>
              <a:t>변수명</a:t>
            </a:r>
            <a:r>
              <a:rPr lang="ko-KR" altLang="ko-KR" dirty="0">
                <a:solidFill>
                  <a:schemeClr val="tx1"/>
                </a:solidFill>
              </a:rPr>
              <a:t> 등은 모두 식별자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키워드는 </a:t>
            </a:r>
            <a:r>
              <a:rPr lang="ko-KR" altLang="ko-KR" dirty="0" err="1">
                <a:solidFill>
                  <a:schemeClr val="tx1"/>
                </a:solidFill>
              </a:rPr>
              <a:t>식별자로</a:t>
            </a:r>
            <a:r>
              <a:rPr lang="ko-KR" altLang="ko-KR" dirty="0">
                <a:solidFill>
                  <a:schemeClr val="tx1"/>
                </a:solidFill>
              </a:rPr>
              <a:t>  사용할 수 </a:t>
            </a:r>
            <a:r>
              <a:rPr lang="ko-KR" altLang="en-US" dirty="0">
                <a:solidFill>
                  <a:schemeClr val="tx1"/>
                </a:solidFill>
              </a:rPr>
              <a:t>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</a:t>
            </a:r>
            <a:r>
              <a:rPr lang="ko-KR" altLang="ko-KR" dirty="0">
                <a:solidFill>
                  <a:schemeClr val="tx1"/>
                </a:solidFill>
              </a:rPr>
              <a:t> 중에서 특별히 아래와 같은 경우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따옴표로 묶어서 사용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가능함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식별자의 대소문자 구분이 필요한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>
                <a:solidFill>
                  <a:schemeClr val="tx1"/>
                </a:solidFill>
              </a:rPr>
              <a:t>공백과 같은 문자 포함할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 err="1">
                <a:solidFill>
                  <a:schemeClr val="tx1"/>
                </a:solidFill>
              </a:rPr>
              <a:t>예약어를</a:t>
            </a:r>
            <a:r>
              <a:rPr lang="ko-KR" altLang="ko-KR" b="1" dirty="0">
                <a:solidFill>
                  <a:schemeClr val="tx1"/>
                </a:solidFill>
              </a:rPr>
              <a:t> 사용해야 할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이러한 변수를 연이어 사용할 때는 항상 큰 따옴표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쌍 따옴표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로 묶어야 </a:t>
            </a:r>
            <a:r>
              <a:rPr lang="ko-KR" altLang="en-US" dirty="0">
                <a:solidFill>
                  <a:schemeClr val="tx1"/>
                </a:solidFill>
              </a:rPr>
              <a:t>하지만</a:t>
            </a:r>
            <a:r>
              <a:rPr lang="ko-KR" altLang="ko-KR" dirty="0">
                <a:solidFill>
                  <a:schemeClr val="tx1"/>
                </a:solidFill>
              </a:rPr>
              <a:t> 따옴표로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묶인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하는 </a:t>
            </a:r>
            <a:r>
              <a:rPr lang="ko-KR" altLang="ko-KR" dirty="0">
                <a:solidFill>
                  <a:schemeClr val="tx1"/>
                </a:solidFill>
              </a:rPr>
              <a:t>것은 권장하지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않음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A9512-C241-2A8A-9948-5B004B68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340768"/>
            <a:ext cx="8496944" cy="13681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구분자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구분자는</a:t>
            </a:r>
            <a:r>
              <a:rPr lang="ko-KR" altLang="ko-KR" dirty="0">
                <a:solidFill>
                  <a:schemeClr val="tx1"/>
                </a:solidFill>
              </a:rPr>
              <a:t> 특별한 의미를 지닌 기호입니다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</a:rPr>
              <a:t> SQL </a:t>
            </a:r>
            <a:r>
              <a:rPr lang="ko-KR" altLang="ko-KR" dirty="0">
                <a:solidFill>
                  <a:schemeClr val="tx1"/>
                </a:solidFill>
              </a:rPr>
              <a:t>문장을 끝낼 때는 끝내는 의미를 가진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39552" y="2564904"/>
          <a:ext cx="8064896" cy="3168352"/>
        </p:xfrm>
        <a:graphic>
          <a:graphicData uri="http://schemas.openxmlformats.org/drawingml/2006/table">
            <a:tbl>
              <a:tblPr/>
              <a:tblGrid>
                <a:gridCol w="112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3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latin typeface="맑은 고딕"/>
                        <a:ea typeface="맑은 고딕"/>
                        <a:cs typeface="HY신명조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+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더하기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&lt;&gt;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빼기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/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부정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!=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곱하기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||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연결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나누기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단일행 주석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시작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@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원격 엑세스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종료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명령문 종료자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:=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할당 연산자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3ECC0-E715-1E23-148A-6246EE03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124744"/>
            <a:ext cx="8712968" cy="453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엄밀히 말하면 변수에 할당되는 모든 값은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 말은 식별자가 아닌 모든 문자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또는 날짜 값은 </a:t>
            </a:r>
            <a:r>
              <a:rPr lang="ko-KR" altLang="ko-KR" dirty="0" err="1">
                <a:solidFill>
                  <a:schemeClr val="tx1"/>
                </a:solidFill>
              </a:rPr>
              <a:t>리터럴</a:t>
            </a:r>
            <a:r>
              <a:rPr lang="ko-KR" altLang="ko-KR" dirty="0">
                <a:solidFill>
                  <a:schemeClr val="tx1"/>
                </a:solidFill>
              </a:rPr>
              <a:t> 이라는 의미입니다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종류가 여러 가지가 있는데 주요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다음과 같이 분류됩니다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문자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모든 문자열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데이터 유형이 </a:t>
            </a:r>
            <a:r>
              <a:rPr lang="en-US" altLang="ko-KR" dirty="0">
                <a:solidFill>
                  <a:schemeClr val="tx1"/>
                </a:solidFill>
              </a:rPr>
              <a:t>CHAR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VARCHAR2</a:t>
            </a:r>
            <a:r>
              <a:rPr lang="ko-KR" altLang="ko-KR" dirty="0">
                <a:solidFill>
                  <a:schemeClr val="tx1"/>
                </a:solidFill>
              </a:rPr>
              <a:t>이므로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</a:t>
            </a:r>
            <a:r>
              <a:rPr lang="ko-KR" altLang="ko-KR" dirty="0">
                <a:solidFill>
                  <a:schemeClr val="tx1"/>
                </a:solidFill>
              </a:rPr>
              <a:t>문자 </a:t>
            </a:r>
            <a:r>
              <a:rPr lang="ko-KR" altLang="ko-KR" dirty="0" err="1">
                <a:solidFill>
                  <a:schemeClr val="tx1"/>
                </a:solidFill>
              </a:rPr>
              <a:t>리터럴이라고</a:t>
            </a:r>
            <a:r>
              <a:rPr lang="ko-KR" altLang="ko-KR" dirty="0">
                <a:solidFill>
                  <a:schemeClr val="tx1"/>
                </a:solidFill>
              </a:rPr>
              <a:t> 합니다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abcd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12f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숫자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숫자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정수 또는 실수 값을 나타냅니다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123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1.234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부울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변수에 할당된 값은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TRUE, FALSE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NULL </a:t>
            </a:r>
            <a:r>
              <a:rPr lang="ko-KR" altLang="ko-KR" dirty="0">
                <a:solidFill>
                  <a:schemeClr val="tx1"/>
                </a:solidFill>
              </a:rPr>
              <a:t>은 부울 </a:t>
            </a:r>
            <a:r>
              <a:rPr lang="ko-KR" altLang="ko-KR" dirty="0" err="1">
                <a:solidFill>
                  <a:schemeClr val="tx1"/>
                </a:solidFill>
              </a:rPr>
              <a:t>리터럴이거나</a:t>
            </a:r>
            <a:r>
              <a:rPr lang="ko-KR" altLang="ko-KR" dirty="0">
                <a:solidFill>
                  <a:schemeClr val="tx1"/>
                </a:solidFill>
              </a:rPr>
              <a:t> 키워드입니다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1E6276-48AF-26E3-410D-D7A90B9A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772816"/>
            <a:ext cx="8064896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주석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프로그래밍을 하면서 해당 프로그램의 의도나 </a:t>
            </a:r>
            <a:r>
              <a:rPr lang="ko-KR" altLang="ko-KR" dirty="0" err="1">
                <a:solidFill>
                  <a:schemeClr val="tx1"/>
                </a:solidFill>
              </a:rPr>
              <a:t>순서등의</a:t>
            </a:r>
            <a:r>
              <a:rPr lang="ko-KR" altLang="ko-KR" dirty="0">
                <a:solidFill>
                  <a:schemeClr val="tx1"/>
                </a:solidFill>
              </a:rPr>
              <a:t> 설명을 기록하는 것은 아주 좋은 습관입니다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이렇게 직접 프로그래밍 코드의 성능에는 영향을 주지 않지만 나중을 위해서 설명이나 해설 등을 기록해 두는 것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ko-KR" dirty="0">
                <a:solidFill>
                  <a:schemeClr val="tx1"/>
                </a:solidFill>
              </a:rPr>
              <a:t> 주석이라고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이 주석은 한 줄 주석기호인 </a:t>
            </a:r>
            <a:r>
              <a:rPr lang="en-US" altLang="ko-KR" dirty="0">
                <a:solidFill>
                  <a:schemeClr val="tx1"/>
                </a:solidFill>
              </a:rPr>
              <a:t>–(</a:t>
            </a:r>
            <a:r>
              <a:rPr lang="ko-KR" altLang="ko-KR" dirty="0">
                <a:solidFill>
                  <a:schemeClr val="tx1"/>
                </a:solidFill>
              </a:rPr>
              <a:t>하이픈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를 사용할 수도 있고</a:t>
            </a:r>
            <a:r>
              <a:rPr lang="en-US" altLang="ko-KR" dirty="0">
                <a:solidFill>
                  <a:schemeClr val="tx1"/>
                </a:solidFill>
              </a:rPr>
              <a:t> /* </a:t>
            </a:r>
            <a:r>
              <a:rPr lang="ko-KR" altLang="ko-KR" dirty="0">
                <a:solidFill>
                  <a:schemeClr val="tx1"/>
                </a:solidFill>
              </a:rPr>
              <a:t>주석</a:t>
            </a:r>
            <a:r>
              <a:rPr lang="en-US" altLang="ko-KR" dirty="0">
                <a:solidFill>
                  <a:schemeClr val="tx1"/>
                </a:solidFill>
              </a:rPr>
              <a:t> */ </a:t>
            </a:r>
            <a:r>
              <a:rPr lang="ko-KR" altLang="ko-KR" dirty="0">
                <a:solidFill>
                  <a:schemeClr val="tx1"/>
                </a:solidFill>
              </a:rPr>
              <a:t>의 방식으로 여러 줄에 걸쳐서 기록할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F5A731-96F9-44E8-D07C-8F2013FA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EF79C-1E9F-F795-3D04-7EFB44C8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0" y="1268760"/>
            <a:ext cx="8350480" cy="4032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38299B-C555-2B36-BD05-87B85C97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0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196752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이란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700808"/>
            <a:ext cx="7920880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프로그래밍 언어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Procedural Language/SQL  </a:t>
            </a:r>
            <a:r>
              <a:rPr lang="ko-KR" altLang="en-US" dirty="0">
                <a:solidFill>
                  <a:schemeClr val="tx1"/>
                </a:solidFill>
              </a:rPr>
              <a:t>의 약자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 프로그래밍 언어적인 요소를 거의 다 가지고 있어서 실무에서 요구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되는 절차적인 데이터 처리를 다 할 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특히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연동되어서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막강한 기능을 구현할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데이터 트랜잭션 처리능력이나 정보보호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데이터에 대한 보안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예외처리 기능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객체지향 등 데이터베이스와 관련된 중요한 모든 기능을 지원하기 때문에 데이터베이스 업무를 처리하기에 최적화된 언어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A13675-B300-EFBE-BFAE-719FE358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8. PL/SQL </a:t>
            </a:r>
            <a:r>
              <a:rPr lang="ko-KR" altLang="ko-KR" b="1" dirty="0">
                <a:solidFill>
                  <a:schemeClr val="tx1"/>
                </a:solidFill>
              </a:rPr>
              <a:t>에서의 블록 구문 작성 지침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856895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AutoNum type="arabicParenR"/>
            </a:pPr>
            <a:r>
              <a:rPr lang="ko-KR" altLang="ko-KR" sz="1600" dirty="0">
                <a:solidFill>
                  <a:schemeClr val="tx1"/>
                </a:solidFill>
              </a:rPr>
              <a:t>문자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리터럴이나</a:t>
            </a:r>
            <a:r>
              <a:rPr lang="ko-KR" altLang="ko-KR" sz="1600" dirty="0">
                <a:solidFill>
                  <a:schemeClr val="tx1"/>
                </a:solidFill>
              </a:rPr>
              <a:t> 날짜 </a:t>
            </a:r>
            <a:r>
              <a:rPr lang="ko-KR" altLang="ko-KR" sz="1600" dirty="0" err="1">
                <a:solidFill>
                  <a:schemeClr val="tx1"/>
                </a:solidFill>
              </a:rPr>
              <a:t>리터럴</a:t>
            </a:r>
            <a:r>
              <a:rPr lang="ko-KR" altLang="ko-KR" sz="1600" dirty="0">
                <a:solidFill>
                  <a:schemeClr val="tx1"/>
                </a:solidFill>
              </a:rPr>
              <a:t> 사용시에는 반드시 홑 따옴표로 묶어서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 latinLnBrk="0">
              <a:buAutoNum type="arabicParenR"/>
            </a:pP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2) </a:t>
            </a:r>
            <a:r>
              <a:rPr lang="ko-KR" altLang="ko-KR" sz="1600" dirty="0">
                <a:solidFill>
                  <a:schemeClr val="tx1"/>
                </a:solidFill>
              </a:rPr>
              <a:t>문장에서의 주석은 한 줄일 경우 </a:t>
            </a:r>
            <a:r>
              <a:rPr lang="en-US" altLang="ko-KR" sz="1600" dirty="0">
                <a:solidFill>
                  <a:schemeClr val="tx1"/>
                </a:solidFill>
              </a:rPr>
              <a:t>-- (</a:t>
            </a:r>
            <a:r>
              <a:rPr lang="ko-KR" altLang="ko-KR" sz="1600" dirty="0">
                <a:solidFill>
                  <a:schemeClr val="tx1"/>
                </a:solidFill>
              </a:rPr>
              <a:t>하이픈 두 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ko-KR" sz="1600" dirty="0">
                <a:solidFill>
                  <a:schemeClr val="tx1"/>
                </a:solidFill>
              </a:rPr>
              <a:t>를 써서 표시하고 여러 줄 일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/* ~ */  </a:t>
            </a:r>
            <a:r>
              <a:rPr lang="ko-KR" altLang="ko-KR" sz="1600" dirty="0">
                <a:solidFill>
                  <a:schemeClr val="tx1"/>
                </a:solidFill>
              </a:rPr>
              <a:t>기호를 사용해서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3) </a:t>
            </a:r>
            <a:r>
              <a:rPr lang="ko-KR" altLang="ko-KR" sz="1600" dirty="0" err="1">
                <a:solidFill>
                  <a:schemeClr val="tx1"/>
                </a:solidFill>
              </a:rPr>
              <a:t>프로시져</a:t>
            </a:r>
            <a:r>
              <a:rPr lang="ko-KR" altLang="ko-KR" sz="1600" dirty="0">
                <a:solidFill>
                  <a:schemeClr val="tx1"/>
                </a:solidFill>
              </a:rPr>
              <a:t> 내에서는 </a:t>
            </a:r>
            <a:r>
              <a:rPr lang="ko-KR" altLang="ko-KR" sz="1600" dirty="0" err="1">
                <a:solidFill>
                  <a:schemeClr val="tx1"/>
                </a:solidFill>
              </a:rPr>
              <a:t>단일행</a:t>
            </a:r>
            <a:r>
              <a:rPr lang="ko-KR" altLang="ko-KR" sz="1600" dirty="0">
                <a:solidFill>
                  <a:schemeClr val="tx1"/>
                </a:solidFill>
              </a:rPr>
              <a:t> 함수만을 사용해야 하며</a:t>
            </a:r>
            <a:r>
              <a:rPr lang="en-US" altLang="ko-KR" sz="1600" dirty="0">
                <a:solidFill>
                  <a:schemeClr val="tx1"/>
                </a:solidFill>
              </a:rPr>
              <a:t> DECODE </a:t>
            </a:r>
            <a:r>
              <a:rPr lang="ko-KR" altLang="ko-KR" sz="1600" dirty="0">
                <a:solidFill>
                  <a:schemeClr val="tx1"/>
                </a:solidFill>
              </a:rPr>
              <a:t>함수나 그룹 함수는 사용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할 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없습니다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말의 의미는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내부에 포함되어 있는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위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함수들을 쓸 수 있지만 그 외의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사용 할 수 없다는 의미입니다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4) </a:t>
            </a:r>
            <a:r>
              <a:rPr lang="ko-KR" altLang="ko-KR" sz="1600" dirty="0">
                <a:solidFill>
                  <a:schemeClr val="tx1"/>
                </a:solidFill>
              </a:rPr>
              <a:t>시퀀스를 사용할 때</a:t>
            </a:r>
            <a:r>
              <a:rPr lang="en-US" altLang="ko-KR" sz="1600" dirty="0">
                <a:solidFill>
                  <a:schemeClr val="tx1"/>
                </a:solidFill>
              </a:rPr>
              <a:t> - 11g </a:t>
            </a:r>
            <a:r>
              <a:rPr lang="ko-KR" altLang="ko-KR" sz="1600" dirty="0">
                <a:solidFill>
                  <a:schemeClr val="tx1"/>
                </a:solidFill>
              </a:rPr>
              <a:t>이전 버전에서는 시퀀스를 사용하기 위해서는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SQL </a:t>
            </a:r>
            <a:r>
              <a:rPr lang="ko-KR" altLang="ko-KR" sz="1600" dirty="0">
                <a:solidFill>
                  <a:schemeClr val="tx1"/>
                </a:solidFill>
              </a:rPr>
              <a:t>문장을 이용하여 시퀀스를 변수에 할당 한 후 해당 변수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값을 사용했으나</a:t>
            </a:r>
            <a:r>
              <a:rPr lang="en-US" altLang="ko-KR" sz="1600" dirty="0">
                <a:solidFill>
                  <a:schemeClr val="tx1"/>
                </a:solidFill>
              </a:rPr>
              <a:t> 11g </a:t>
            </a:r>
            <a:r>
              <a:rPr lang="ko-KR" altLang="ko-KR" sz="1600" dirty="0">
                <a:solidFill>
                  <a:schemeClr val="tx1"/>
                </a:solidFill>
              </a:rPr>
              <a:t>버전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부터는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 바로 시퀀스를 사용 할 수 있게 되었습니다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5) </a:t>
            </a:r>
            <a:r>
              <a:rPr lang="ko-KR" altLang="ko-KR" sz="1600" dirty="0">
                <a:solidFill>
                  <a:schemeClr val="tx1"/>
                </a:solidFill>
              </a:rPr>
              <a:t>데이터의 형 변환에 주의</a:t>
            </a:r>
            <a:r>
              <a:rPr lang="ko-KR" altLang="en-US" sz="1600" dirty="0">
                <a:solidFill>
                  <a:schemeClr val="tx1"/>
                </a:solidFill>
              </a:rPr>
              <a:t>해</a:t>
            </a:r>
            <a:r>
              <a:rPr lang="ko-KR" altLang="ko-KR" sz="1600" dirty="0">
                <a:solidFill>
                  <a:schemeClr val="tx1"/>
                </a:solidFill>
              </a:rPr>
              <a:t>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데이터의 형 변환은 묵시적 형 변환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ko-KR" sz="1600" dirty="0">
                <a:solidFill>
                  <a:schemeClr val="tx1"/>
                </a:solidFill>
              </a:rPr>
              <a:t>자동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과 명시적 형 변환</a:t>
            </a:r>
            <a:r>
              <a:rPr lang="en-US" altLang="ko-KR" sz="1600" dirty="0">
                <a:solidFill>
                  <a:schemeClr val="tx1"/>
                </a:solidFill>
              </a:rPr>
              <a:t> (</a:t>
            </a:r>
            <a:r>
              <a:rPr lang="ko-KR" altLang="ko-KR" sz="1600" dirty="0">
                <a:solidFill>
                  <a:schemeClr val="tx1"/>
                </a:solidFill>
              </a:rPr>
              <a:t>수동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으로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나눌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부분은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에서의 규칙과 동일합니다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묵시적 형 변환은 문자와 숫자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ko-KR" altLang="ko-KR" sz="1600" dirty="0">
                <a:solidFill>
                  <a:schemeClr val="tx1"/>
                </a:solidFill>
              </a:rPr>
              <a:t>문자와 날짜를 연산 할 때 발생하며 이 부분 때문에 성능에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의도하지 않게 나쁜 영향을 줄 수 있으므로 데이터 형의 일치에 항상 주의하셔야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532859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9. </a:t>
            </a:r>
            <a:r>
              <a:rPr lang="ko-KR" altLang="ko-KR" b="1" dirty="0">
                <a:solidFill>
                  <a:schemeClr val="tx1"/>
                </a:solidFill>
              </a:rPr>
              <a:t>중첩된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블록 작성하기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80897" name="AutoShape 1"/>
          <p:cNvSpPr>
            <a:spLocks noChangeArrowheads="1"/>
          </p:cNvSpPr>
          <p:nvPr/>
        </p:nvSpPr>
        <p:spPr bwMode="auto">
          <a:xfrm>
            <a:off x="4352230" y="1052736"/>
            <a:ext cx="4540250" cy="5137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13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*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11: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23: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PLS-00201: identifier 'V_SECOND' must be declared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PL/SQL: Statement ignored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996952"/>
            <a:ext cx="3600400" cy="12961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번 줄의 </a:t>
            </a:r>
            <a:r>
              <a:rPr lang="en-US" altLang="ko-KR" dirty="0" err="1">
                <a:solidFill>
                  <a:schemeClr val="tx1"/>
                </a:solidFill>
              </a:rPr>
              <a:t>v_second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변수 때문에 에러가 발생함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변수의 범위가 중요함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873" name="AutoShape 1"/>
          <p:cNvSpPr>
            <a:spLocks noChangeArrowheads="1"/>
          </p:cNvSpPr>
          <p:nvPr/>
        </p:nvSpPr>
        <p:spPr bwMode="auto">
          <a:xfrm>
            <a:off x="3779912" y="1268760"/>
            <a:ext cx="4896544" cy="48965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Inner 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8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2852936"/>
            <a:ext cx="2736304" cy="15121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문제의 라인을 삭제 한 후 실행하니 정상적으로 수행 완료됩니다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4726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10. PL/SQL </a:t>
            </a:r>
            <a:r>
              <a:rPr lang="ko-KR" altLang="ko-KR" b="1" dirty="0">
                <a:solidFill>
                  <a:schemeClr val="tx1"/>
                </a:solidFill>
              </a:rPr>
              <a:t>에서의 연산자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55576" y="1844824"/>
          <a:ext cx="7416824" cy="3816422"/>
        </p:xfrm>
        <a:graphic>
          <a:graphicData uri="http://schemas.openxmlformats.org/drawingml/2006/table">
            <a:tbl>
              <a:tblPr/>
              <a:tblGrid>
                <a:gridCol w="33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5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연 산 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**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제곱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일치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부정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 , /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곱하기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나누기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 , ||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더하기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빼기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연결하기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5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Times New Roman"/>
                          <a:ea typeface="맑은 고딕"/>
                          <a:cs typeface="Times New Roman"/>
                        </a:rPr>
                        <a:t>=, &lt;, &gt;, &lt;=, &gt;=, &lt;&gt;, !=, ~=, ^=,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IS NULL, LIKE, BETWEEN, IN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비교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NOT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논리 부정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AND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두 조건 모두 참일 경우 참 을 반환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OR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Times New Roman"/>
                        </a:rPr>
                        <a:t>두 조건 중 한가지만 참 일 경우 참 을 반환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1556792"/>
            <a:ext cx="8352928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</a:t>
            </a:r>
            <a:r>
              <a:rPr lang="ko-KR" altLang="ko-KR" b="1" dirty="0">
                <a:solidFill>
                  <a:schemeClr val="tx1"/>
                </a:solidFill>
              </a:rPr>
              <a:t>에서 변수를 사용하는 이유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변수는 데이터의 임시 저장 영역입니다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조작하기 위해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반복해서 재 사용할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변수 생성 규칙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반드시 문자로 시작해야만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문자나 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특수문자를 포함할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변수명은</a:t>
            </a:r>
            <a:r>
              <a:rPr lang="en-US" altLang="ko-KR" dirty="0">
                <a:solidFill>
                  <a:schemeClr val="tx1"/>
                </a:solidFill>
              </a:rPr>
              <a:t> 30 bytes </a:t>
            </a:r>
            <a:r>
              <a:rPr lang="ko-KR" altLang="ko-KR" dirty="0">
                <a:solidFill>
                  <a:schemeClr val="tx1"/>
                </a:solidFill>
              </a:rPr>
              <a:t>이하여야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예약어를</a:t>
            </a:r>
            <a:r>
              <a:rPr lang="ko-KR" altLang="ko-KR" dirty="0">
                <a:solidFill>
                  <a:schemeClr val="tx1"/>
                </a:solidFill>
              </a:rPr>
              <a:t> 포함하면 안됩니다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선언부에서</a:t>
            </a:r>
            <a:r>
              <a:rPr lang="ko-KR" altLang="ko-KR" b="1" dirty="0">
                <a:solidFill>
                  <a:schemeClr val="tx1"/>
                </a:solidFill>
              </a:rPr>
              <a:t> 선언되고 원한다면 특정 값으로 초기화도 가능합니다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실행부에서</a:t>
            </a:r>
            <a:r>
              <a:rPr lang="ko-KR" altLang="ko-KR" b="1" dirty="0">
                <a:solidFill>
                  <a:schemeClr val="tx1"/>
                </a:solidFill>
              </a:rPr>
              <a:t> 실행되면서 값이 할당이 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서브 프로그램의 </a:t>
            </a:r>
            <a:r>
              <a:rPr lang="ko-KR" altLang="ko-KR" b="1" dirty="0" err="1">
                <a:solidFill>
                  <a:schemeClr val="tx1"/>
                </a:solidFill>
              </a:rPr>
              <a:t>파라미터로</a:t>
            </a:r>
            <a:r>
              <a:rPr lang="ko-KR" altLang="ko-KR" b="1" dirty="0">
                <a:solidFill>
                  <a:schemeClr val="tx1"/>
                </a:solidFill>
              </a:rPr>
              <a:t> 전달되기도 하며 서브 프로그램의 출력결과를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저장하기도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6" y="1115452"/>
            <a:ext cx="7140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11. PL/SQL </a:t>
            </a:r>
            <a:r>
              <a:rPr lang="ko-KR" altLang="ko-KR" b="1" dirty="0"/>
              <a:t>에서 변수의 의미와 사용법을 배웁니다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0165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4392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주요 변수들의 종류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변수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41682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30243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단순 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412776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SCALAR </a:t>
            </a:r>
            <a:r>
              <a:rPr lang="ko-KR" altLang="ko-KR" b="1" dirty="0">
                <a:solidFill>
                  <a:schemeClr val="tx1"/>
                </a:solidFill>
              </a:rPr>
              <a:t>변수 와</a:t>
            </a:r>
            <a:r>
              <a:rPr lang="en-US" altLang="ko-KR" b="1" dirty="0">
                <a:solidFill>
                  <a:schemeClr val="tx1"/>
                </a:solidFill>
              </a:rPr>
              <a:t>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844824"/>
            <a:ext cx="198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SCALAR </a:t>
            </a:r>
            <a:r>
              <a:rPr lang="ko-KR" altLang="ko-KR" b="1" dirty="0"/>
              <a:t>변수</a:t>
            </a:r>
            <a:endParaRPr lang="ko-KR" altLang="en-US" dirty="0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899592" y="2276872"/>
            <a:ext cx="6768752" cy="792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 법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Identifier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[CONSTANT]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datatype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[NOT NULL] [:= | DEFAULT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expr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52" y="3501008"/>
            <a:ext cx="813690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 스칼라 변수 선언 예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number(5,3) &lt;- </a:t>
            </a:r>
            <a:r>
              <a:rPr lang="ko-KR" altLang="ko-KR" dirty="0">
                <a:solidFill>
                  <a:schemeClr val="tx1"/>
                </a:solidFill>
              </a:rPr>
              <a:t>숫자를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5</a:t>
            </a:r>
            <a:r>
              <a:rPr lang="ko-KR" altLang="ko-KR" dirty="0">
                <a:solidFill>
                  <a:schemeClr val="tx1"/>
                </a:solidFill>
              </a:rPr>
              <a:t>자리이며 소수점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이하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3</a:t>
            </a:r>
            <a:r>
              <a:rPr lang="ko-KR" altLang="ko-KR" dirty="0">
                <a:solidFill>
                  <a:schemeClr val="tx1"/>
                </a:solidFill>
              </a:rPr>
              <a:t>자리를 의미합니다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varchar2(10) &lt;- </a:t>
            </a:r>
            <a:r>
              <a:rPr lang="ko-KR" altLang="ko-KR" dirty="0">
                <a:solidFill>
                  <a:schemeClr val="tx1"/>
                </a:solidFill>
              </a:rPr>
              <a:t>문자를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10 </a:t>
            </a:r>
            <a:r>
              <a:rPr lang="ko-KR" altLang="ko-KR" dirty="0">
                <a:solidFill>
                  <a:schemeClr val="tx1"/>
                </a:solidFill>
              </a:rPr>
              <a:t>바이트의 길이를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저장할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Vday</a:t>
            </a:r>
            <a:r>
              <a:rPr lang="en-US" altLang="ko-KR" dirty="0">
                <a:solidFill>
                  <a:schemeClr val="tx1"/>
                </a:solidFill>
              </a:rPr>
              <a:t>  date &lt;- </a:t>
            </a:r>
            <a:r>
              <a:rPr lang="ko-KR" altLang="ko-KR" dirty="0">
                <a:solidFill>
                  <a:schemeClr val="tx1"/>
                </a:solidFill>
              </a:rPr>
              <a:t>날짜를 저장하는 변수입니다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8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• CHAR [(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고정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최소값은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로 설정되어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VARCHAR2 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가변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 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값은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NUMBER [(</a:t>
            </a:r>
            <a:r>
              <a:rPr lang="ko-KR" altLang="ko-KR" b="1" dirty="0">
                <a:solidFill>
                  <a:schemeClr val="tx1"/>
                </a:solidFill>
              </a:rPr>
              <a:t>전체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소수점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이하 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전체 자리수와 소수점 이하의 자리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수를 가진 숫자입니다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전체 자리수의 범위는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38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소수점 이하 자리수의 범위는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-84 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127 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64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00808"/>
            <a:ext cx="8136904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정수를 저장하는 타입입니다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PLS_INTEGER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부호 있는 정수에 대한 기본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유형입니다</a:t>
            </a:r>
            <a:r>
              <a:rPr lang="en-US" altLang="ko-KR" sz="1600" dirty="0">
                <a:solidFill>
                  <a:schemeClr val="tx1"/>
                </a:solidFill>
              </a:rPr>
              <a:t>. PLS_INTEGER </a:t>
            </a:r>
            <a:r>
              <a:rPr lang="ko-KR" altLang="ko-KR" sz="1600" dirty="0">
                <a:solidFill>
                  <a:schemeClr val="tx1"/>
                </a:solidFill>
              </a:rPr>
              <a:t>값은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 저장 공간이 적게 필요하고 연산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 속도가 더 빠릅니다</a:t>
            </a:r>
            <a:r>
              <a:rPr lang="en-US" altLang="ko-KR" sz="1600" dirty="0">
                <a:solidFill>
                  <a:schemeClr val="tx1"/>
                </a:solidFill>
              </a:rPr>
              <a:t>. Oracle Database 11</a:t>
            </a:r>
            <a:r>
              <a:rPr lang="en-US" altLang="ko-KR" sz="1600" i="1" dirty="0">
                <a:solidFill>
                  <a:schemeClr val="tx1"/>
                </a:solidFill>
              </a:rPr>
              <a:t>g</a:t>
            </a:r>
            <a:r>
              <a:rPr lang="ko-KR" altLang="ko-KR" sz="1600" dirty="0">
                <a:solidFill>
                  <a:schemeClr val="tx1"/>
                </a:solidFill>
              </a:rPr>
              <a:t>에서는 </a:t>
            </a:r>
            <a:r>
              <a:rPr lang="en-US" altLang="ko-KR" sz="1600" dirty="0">
                <a:solidFill>
                  <a:schemeClr val="tx1"/>
                </a:solidFill>
              </a:rPr>
              <a:t>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BINARY_INTEGER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동일합니다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BINARY_INTEGER </a:t>
            </a:r>
            <a:r>
              <a:rPr lang="ko-KR" altLang="ko-KR" sz="1600" dirty="0">
                <a:solidFill>
                  <a:schemeClr val="tx1"/>
                </a:solidFill>
              </a:rPr>
              <a:t>값의 산술 연산은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빠릅니다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BOOLEAN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논리적 계산에 사용 가능한 세 가지 값</a:t>
            </a:r>
            <a:r>
              <a:rPr lang="en-US" altLang="ko-KR" sz="1600" dirty="0">
                <a:solidFill>
                  <a:schemeClr val="tx1"/>
                </a:solidFill>
              </a:rPr>
              <a:t>(TRUE, FALSE, NULL)</a:t>
            </a:r>
            <a:r>
              <a:rPr lang="ko-KR" altLang="ko-KR" sz="1600" dirty="0">
                <a:solidFill>
                  <a:schemeClr val="tx1"/>
                </a:solidFill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하나를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저장하는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BINARY_FLOAT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BINARY_DOUBLE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DATE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날짜 및 시간에 대한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 DATE </a:t>
            </a:r>
            <a:r>
              <a:rPr lang="ko-KR" altLang="ko-KR" sz="1600" dirty="0">
                <a:solidFill>
                  <a:schemeClr val="tx1"/>
                </a:solidFill>
              </a:rPr>
              <a:t>값은 자정 이후 경과한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시간을 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단위로 포함합니다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날짜의 범위는 </a:t>
            </a:r>
            <a:r>
              <a:rPr lang="en-US" altLang="ko-KR" sz="1600" dirty="0">
                <a:solidFill>
                  <a:schemeClr val="tx1"/>
                </a:solidFill>
              </a:rPr>
              <a:t>4712 B.C. - 9999 A.D </a:t>
            </a:r>
            <a:r>
              <a:rPr lang="ko-KR" altLang="ko-KR" sz="1600" dirty="0">
                <a:solidFill>
                  <a:schemeClr val="tx1"/>
                </a:solidFill>
              </a:rPr>
              <a:t>사이입니다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TIMESTAMP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DATE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유형을 확장하고 연도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 및 소수로 표시되는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초 단위를 저장합니다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TIMESTAMP[(precision)]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선택적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 err="1">
                <a:solidFill>
                  <a:schemeClr val="tx1"/>
                </a:solidFill>
              </a:rPr>
              <a:t>파라미터인</a:t>
            </a:r>
            <a:r>
              <a:rPr lang="ko-KR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precision</a:t>
            </a:r>
            <a:r>
              <a:rPr lang="ko-KR" altLang="ko-KR" sz="16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600" dirty="0">
                <a:solidFill>
                  <a:schemeClr val="tx1"/>
                </a:solidFill>
              </a:rPr>
              <a:t>0 </a:t>
            </a:r>
            <a:r>
              <a:rPr lang="ko-KR" altLang="ko-KR" sz="1600" dirty="0">
                <a:solidFill>
                  <a:schemeClr val="tx1"/>
                </a:solidFill>
              </a:rPr>
              <a:t>– </a:t>
            </a:r>
            <a:r>
              <a:rPr lang="en-US" altLang="ko-KR" sz="1600" dirty="0">
                <a:solidFill>
                  <a:schemeClr val="tx1"/>
                </a:solidFill>
              </a:rPr>
              <a:t>9 </a:t>
            </a:r>
            <a:r>
              <a:rPr lang="ko-KR" altLang="ko-KR" sz="16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- 1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F222C-A83A-7B46-3C80-3CC50323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228437" cy="36724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163F99-564C-39E8-D812-7D41E219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352928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TIMESTAMP WITH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</a:t>
            </a:r>
            <a:r>
              <a:rPr lang="ko-KR" altLang="ko-KR" sz="1400" dirty="0">
                <a:solidFill>
                  <a:schemeClr val="tx1"/>
                </a:solidFill>
              </a:rPr>
              <a:t>—이전의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TIME ZONE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ko-KR" sz="1400" dirty="0">
                <a:solidFill>
                  <a:schemeClr val="tx1"/>
                </a:solidFill>
              </a:rPr>
              <a:t>– </a:t>
            </a:r>
            <a:r>
              <a:rPr lang="en-US" altLang="ko-KR" sz="1400" dirty="0">
                <a:solidFill>
                  <a:schemeClr val="tx1"/>
                </a:solidFill>
              </a:rPr>
              <a:t>9 </a:t>
            </a:r>
            <a:r>
              <a:rPr lang="ko-KR" altLang="ko-KR" sz="14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en-US" altLang="ko-KR" sz="1400" b="1" dirty="0">
                <a:solidFill>
                  <a:schemeClr val="tx1"/>
                </a:solidFill>
              </a:rPr>
              <a:t>• TIMESTAMP WITH LOCAL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Time—</a:t>
            </a:r>
            <a:r>
              <a:rPr lang="ko-KR" altLang="ko-KR" sz="1400" dirty="0">
                <a:solidFill>
                  <a:schemeClr val="tx1"/>
                </a:solidFill>
              </a:rPr>
              <a:t>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LOCAL TIME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지정할 때 기호 상수 또는 변수는 사용할 수 없으며 </a:t>
            </a:r>
            <a:r>
              <a:rPr lang="en-US" altLang="ko-KR" sz="1400" dirty="0">
                <a:solidFill>
                  <a:schemeClr val="tx1"/>
                </a:solidFill>
              </a:rPr>
              <a:t>0-9 </a:t>
            </a:r>
            <a:r>
              <a:rPr lang="ko-KR" altLang="ko-KR" sz="1400" dirty="0">
                <a:solidFill>
                  <a:schemeClr val="tx1"/>
                </a:solidFill>
              </a:rPr>
              <a:t>범위의 정수 </a:t>
            </a:r>
            <a:r>
              <a:rPr lang="ko-KR" altLang="ko-KR" sz="14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4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데이터 유형은 데이터베이스 열에 값을 삽입하면 해당 값이 데이터베이스 시간대로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정규화되고 시간대 변위가 열에 저장되지 않는다는 점에서 </a:t>
            </a:r>
            <a:r>
              <a:rPr lang="en-US" altLang="ko-KR" sz="1400" dirty="0">
                <a:solidFill>
                  <a:schemeClr val="tx1"/>
                </a:solidFill>
              </a:rPr>
              <a:t>TIMESTAMP WITH TIME ZONE </a:t>
            </a:r>
            <a:r>
              <a:rPr lang="ko-KR" altLang="ko-KR" sz="1400" dirty="0">
                <a:solidFill>
                  <a:schemeClr val="tx1"/>
                </a:solidFill>
              </a:rPr>
              <a:t>과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다릅니다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값을 검색할 때 </a:t>
            </a:r>
            <a:r>
              <a:rPr lang="en-US" altLang="ko-KR" sz="1400" dirty="0">
                <a:solidFill>
                  <a:schemeClr val="tx1"/>
                </a:solidFill>
              </a:rPr>
              <a:t>Oracle </a:t>
            </a:r>
            <a:r>
              <a:rPr lang="ko-KR" altLang="ko-KR" sz="1400" dirty="0">
                <a:solidFill>
                  <a:schemeClr val="tx1"/>
                </a:solidFill>
              </a:rPr>
              <a:t>서버는 로컬 세션 시간대의 값을 반환합니다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53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842493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INTERVAL YEAR TO MONTH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INTERVAL YEAR TO MONTH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연도와 월의 간격을 저장하거나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YEAR[(precision)] TO MONTH</a:t>
            </a:r>
            <a:r>
              <a:rPr lang="ko-KR" altLang="ko-KR" sz="1600" dirty="0">
                <a:solidFill>
                  <a:schemeClr val="tx1"/>
                </a:solidFill>
              </a:rPr>
              <a:t>이며 여기서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precision</a:t>
            </a:r>
            <a:r>
              <a:rPr lang="ko-KR" altLang="ko-KR" sz="1600" dirty="0">
                <a:solidFill>
                  <a:schemeClr val="tx1"/>
                </a:solidFill>
              </a:rPr>
              <a:t>은 연도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지정할 때 기호 상수 또는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변수는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0-4 </a:t>
            </a:r>
            <a:r>
              <a:rPr lang="ko-KR" altLang="ko-KR" sz="1600" dirty="0">
                <a:solidFill>
                  <a:schemeClr val="tx1"/>
                </a:solidFill>
              </a:rPr>
              <a:t>범위의 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INTERVAL DAY TO SECOND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초의 간격을 저장하거나 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DAY[(precision1)] TO SECOND[(precision2)]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</a:t>
            </a:r>
            <a:r>
              <a:rPr lang="en-US" altLang="ko-KR" sz="1600" dirty="0">
                <a:solidFill>
                  <a:schemeClr val="tx1"/>
                </a:solidFill>
              </a:rPr>
              <a:t>precision1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및  </a:t>
            </a:r>
            <a:r>
              <a:rPr lang="en-US" altLang="ko-KR" sz="1600" dirty="0">
                <a:solidFill>
                  <a:schemeClr val="tx1"/>
                </a:solidFill>
              </a:rPr>
              <a:t>precision2</a:t>
            </a:r>
            <a:r>
              <a:rPr lang="ko-KR" altLang="ko-KR" sz="1600" dirty="0">
                <a:solidFill>
                  <a:schemeClr val="tx1"/>
                </a:solidFill>
              </a:rPr>
              <a:t>는 각각 일 필드와 초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두 경우 모두 자릿수를 지정할 때 기호 상수 또는 변수는 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0-9 </a:t>
            </a:r>
            <a:r>
              <a:rPr lang="ko-KR" altLang="ko-KR" sz="1600" dirty="0">
                <a:solidFill>
                  <a:schemeClr val="tx1"/>
                </a:solidFill>
              </a:rPr>
              <a:t>범위의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각각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16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50405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참조 변수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496944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emp.empno%TYPE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empno</a:t>
            </a:r>
            <a:r>
              <a:rPr lang="ko-KR" altLang="ko-KR" dirty="0">
                <a:solidFill>
                  <a:schemeClr val="tx1"/>
                </a:solidFill>
              </a:rPr>
              <a:t>와 동일한 데이터형으로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선언함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emp.ename%TYPE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ename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과 동일한 데이터형으로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선언함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en-US" altLang="ko-KR" dirty="0" err="1">
                <a:solidFill>
                  <a:schemeClr val="tx1"/>
                </a:solidFill>
              </a:rPr>
              <a:t>Vrow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emp%ROWTYPE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 여러 </a:t>
            </a:r>
            <a:r>
              <a:rPr lang="ko-KR" altLang="ko-KR" dirty="0" err="1">
                <a:solidFill>
                  <a:schemeClr val="tx1"/>
                </a:solidFill>
              </a:rPr>
              <a:t>컬럼을</a:t>
            </a:r>
            <a:r>
              <a:rPr lang="ko-KR" altLang="ko-KR" dirty="0">
                <a:solidFill>
                  <a:schemeClr val="tx1"/>
                </a:solidFill>
              </a:rPr>
              <a:t> 한꺼번에 저장할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변수로 선언함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8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7525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en-US" altLang="ko-KR" b="1" dirty="0">
                <a:solidFill>
                  <a:schemeClr val="tx1"/>
                </a:solidFill>
              </a:rPr>
              <a:t>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데이터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628800"/>
            <a:ext cx="842493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p23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7400" y="2348880"/>
            <a:ext cx="4657088" cy="38308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0020" y="16479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/>
              <a:t>HR&gt;CREATE TABLE pl_employees3</a:t>
            </a:r>
            <a:endParaRPr lang="ko-KR" altLang="ko-KR" sz="1500" dirty="0"/>
          </a:p>
          <a:p>
            <a:r>
              <a:rPr lang="en-US" altLang="ko-KR" sz="1500" dirty="0"/>
              <a:t>  2  AS</a:t>
            </a:r>
            <a:endParaRPr lang="ko-KR" altLang="ko-KR" sz="1500" dirty="0"/>
          </a:p>
          <a:p>
            <a:r>
              <a:rPr lang="en-US" altLang="ko-KR" sz="1500" dirty="0"/>
              <a:t>  3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 , salary</a:t>
            </a:r>
            <a:endParaRPr lang="ko-KR" altLang="ko-KR" sz="1500" dirty="0"/>
          </a:p>
          <a:p>
            <a:r>
              <a:rPr lang="en-US" altLang="ko-KR" sz="1500" dirty="0"/>
              <a:t>  4   FROM employees ;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14051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ROWTYPE </a:t>
            </a:r>
            <a:r>
              <a:rPr lang="ko-KR" altLang="ko-KR" b="1" dirty="0">
                <a:solidFill>
                  <a:schemeClr val="tx1"/>
                </a:solidFill>
              </a:rPr>
              <a:t>변수를 활용하여 데이터 출력하기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앞의 예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r>
              <a:rPr lang="ko-KR" altLang="ko-KR" b="1" dirty="0">
                <a:solidFill>
                  <a:schemeClr val="tx1"/>
                </a:solidFill>
              </a:rPr>
              <a:t>번에서 출력했던 내용을</a:t>
            </a:r>
            <a:r>
              <a:rPr lang="en-US" altLang="ko-KR" b="1" dirty="0">
                <a:solidFill>
                  <a:schemeClr val="tx1"/>
                </a:solidFill>
              </a:rPr>
              <a:t> ROWTYPE 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2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2132856"/>
            <a:ext cx="68407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%TYPE </a:t>
            </a:r>
            <a:r>
              <a:rPr lang="ko-KR" altLang="ko-KR" dirty="0">
                <a:solidFill>
                  <a:schemeClr val="tx1"/>
                </a:solidFill>
              </a:rPr>
              <a:t>변수를 사용하여</a:t>
            </a:r>
            <a:r>
              <a:rPr lang="en-US" altLang="ko-KR" dirty="0">
                <a:solidFill>
                  <a:schemeClr val="tx1"/>
                </a:solidFill>
              </a:rPr>
              <a:t> employees , departments </a:t>
            </a:r>
            <a:r>
              <a:rPr lang="ko-KR" altLang="ko-KR" dirty="0">
                <a:solidFill>
                  <a:schemeClr val="tx1"/>
                </a:solidFill>
              </a:rPr>
              <a:t>테이블을 조인하여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=180 </a:t>
            </a:r>
            <a:r>
              <a:rPr lang="ko-KR" altLang="ko-KR" dirty="0">
                <a:solidFill>
                  <a:schemeClr val="tx1"/>
                </a:solidFill>
              </a:rPr>
              <a:t>인 사람의 정보를 조회하여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ko-KR" dirty="0">
                <a:solidFill>
                  <a:schemeClr val="tx1"/>
                </a:solidFill>
              </a:rPr>
              <a:t>개의 변수에 넣고 출력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 descr="p2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2204864"/>
            <a:ext cx="5731510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9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86409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사용자로부터 두 개의 숫자를 입력 받아서 합을 </a:t>
            </a:r>
            <a:r>
              <a:rPr lang="ko-KR" altLang="ko-KR" b="1">
                <a:solidFill>
                  <a:schemeClr val="tx1"/>
                </a:solidFill>
              </a:rPr>
              <a:t>구해서 출력하</a:t>
            </a:r>
            <a:r>
              <a:rPr lang="ko-KR" altLang="en-US" b="1">
                <a:solidFill>
                  <a:schemeClr val="tx1"/>
                </a:solidFill>
              </a:rPr>
              <a:t>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p2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09560"/>
            <a:ext cx="7207885" cy="39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복합 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조합 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reco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204864"/>
            <a:ext cx="7848872" cy="20162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1988840"/>
            <a:ext cx="8208912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89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412776"/>
            <a:ext cx="36724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(1) PL/SQL RECORD Type </a:t>
            </a:r>
            <a:r>
              <a:rPr lang="ko-KR" altLang="ko-KR" b="1" dirty="0">
                <a:solidFill>
                  <a:schemeClr val="tx1"/>
                </a:solidFill>
              </a:rPr>
              <a:t>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4716016" y="1124744"/>
            <a:ext cx="3744416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① TYPE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RECORD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 ;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② Identifier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endParaRPr kumimoji="1" lang="en-US" altLang="ko-KR" sz="1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그림 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2348880"/>
            <a:ext cx="5731510" cy="388874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85516" y="3068960"/>
            <a:ext cx="2730500" cy="8413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12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PL/SQL Table Type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컬렉션이라고도 부릅니다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1412776"/>
            <a:ext cx="2232248" cy="12961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중첩 테이블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VARRAY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연관배열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3140968"/>
            <a:ext cx="2664296" cy="259228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51520" y="2708920"/>
            <a:ext cx="3312368" cy="432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</a:t>
            </a:r>
            <a:r>
              <a:rPr lang="en-US" altLang="ko-KR" dirty="0">
                <a:solidFill>
                  <a:schemeClr val="tx1"/>
                </a:solidFill>
              </a:rPr>
              <a:t>(INDEX BY Table)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95936" y="2492896"/>
            <a:ext cx="47525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- (Unique) Key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ko-KR" sz="1400" dirty="0">
                <a:solidFill>
                  <a:schemeClr val="tx1"/>
                </a:solidFill>
              </a:rPr>
              <a:t>이 열에 들어가는 데이터 유형은 아래 두 가지 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숫자일 경우</a:t>
            </a:r>
            <a:r>
              <a:rPr lang="en-US" altLang="ko-KR" sz="1400" dirty="0">
                <a:solidFill>
                  <a:schemeClr val="tx1"/>
                </a:solidFill>
              </a:rPr>
              <a:t> - BINARY_INTEGER </a:t>
            </a:r>
            <a:r>
              <a:rPr lang="ko-KR" altLang="ko-KR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PLS_INTEGER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이 두 가지 숫자 데이터 유형은 </a:t>
            </a:r>
            <a:r>
              <a:rPr lang="en-US" altLang="ko-KR" sz="1400" dirty="0">
                <a:solidFill>
                  <a:schemeClr val="tx1"/>
                </a:solidFill>
              </a:rPr>
              <a:t>NUMBER</a:t>
            </a:r>
            <a:r>
              <a:rPr lang="ko-KR" altLang="ko-KR" sz="1400" dirty="0">
                <a:solidFill>
                  <a:schemeClr val="tx1"/>
                </a:solidFill>
              </a:rPr>
              <a:t>보다 적은 저장 영역이 필요하며 해당 데이터 유형에 </a:t>
            </a: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대한 산술 연산은 </a:t>
            </a:r>
            <a:r>
              <a:rPr lang="en-US" altLang="ko-KR" sz="1400" dirty="0">
                <a:solidFill>
                  <a:schemeClr val="tx1"/>
                </a:solidFill>
              </a:rPr>
              <a:t>NUMBER </a:t>
            </a:r>
            <a:r>
              <a:rPr lang="ko-KR" altLang="ko-KR" sz="1400" dirty="0">
                <a:solidFill>
                  <a:schemeClr val="tx1"/>
                </a:solidFill>
              </a:rPr>
              <a:t>산술보다 빠릅니다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문자일 경우 </a:t>
            </a:r>
            <a:r>
              <a:rPr lang="en-US" altLang="ko-KR" sz="1400" dirty="0">
                <a:solidFill>
                  <a:schemeClr val="tx1"/>
                </a:solidFill>
              </a:rPr>
              <a:t>– VARCHAR2 </a:t>
            </a:r>
            <a:r>
              <a:rPr lang="ko-KR" altLang="ko-KR" sz="1400" dirty="0">
                <a:solidFill>
                  <a:schemeClr val="tx1"/>
                </a:solidFill>
              </a:rPr>
              <a:t>또는 하위 유형 중 하나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ko-KR" sz="1400" b="1" dirty="0">
                <a:solidFill>
                  <a:schemeClr val="tx1"/>
                </a:solidFill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</a:rPr>
              <a:t>(value)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ko-KR" sz="1400" dirty="0">
                <a:solidFill>
                  <a:schemeClr val="tx1"/>
                </a:solidFill>
              </a:rPr>
              <a:t>열은 실제 값이 들어가는 곳으로 입력되는 데이터의 종류에 따라 스칼라 데이터 유형 또는 레코드 데이터 유형일 수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스칼라 데이터 유형의 열은 행당 하나의 값만 보유할 수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ko-KR" sz="1400" dirty="0">
                <a:solidFill>
                  <a:schemeClr val="tx1"/>
                </a:solidFill>
              </a:rPr>
              <a:t>레코드 데이터 유형의 열은 행당 여러 값을 보유할 수 있습니다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3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- 2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47618-6677-E27A-4558-723F2076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8072258" cy="36724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3B6A95-AAB1-EED3-2717-044A8B87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994211"/>
            <a:ext cx="8712968" cy="17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1: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사원번호가</a:t>
            </a:r>
            <a:r>
              <a:rPr lang="en-US" altLang="ko-KR" b="1" dirty="0">
                <a:solidFill>
                  <a:schemeClr val="tx1"/>
                </a:solidFill>
              </a:rPr>
              <a:t> 180 </a:t>
            </a:r>
            <a:r>
              <a:rPr lang="ko-KR" altLang="ko-KR" b="1" dirty="0">
                <a:solidFill>
                  <a:schemeClr val="tx1"/>
                </a:solidFill>
              </a:rPr>
              <a:t>인 사원의 </a:t>
            </a:r>
            <a:r>
              <a:rPr lang="en-US" altLang="ko-KR" b="1" dirty="0" err="1">
                <a:solidFill>
                  <a:schemeClr val="tx1"/>
                </a:solidFill>
              </a:rPr>
              <a:t>first_name</a:t>
            </a:r>
            <a:r>
              <a:rPr lang="ko-KR" altLang="ko-KR" b="1" dirty="0">
                <a:solidFill>
                  <a:schemeClr val="tx1"/>
                </a:solidFill>
              </a:rPr>
              <a:t>을 조회해서 해당 변수에 저장 한 후 출력해보세요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단</a:t>
            </a:r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 이름은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tbl_emp_name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으로 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 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2233632"/>
            <a:ext cx="5731510" cy="43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836712"/>
            <a:ext cx="8136904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2: 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For </a:t>
            </a:r>
            <a:r>
              <a:rPr lang="ko-KR" altLang="ko-KR" b="1" dirty="0">
                <a:solidFill>
                  <a:schemeClr val="tx1"/>
                </a:solidFill>
              </a:rPr>
              <a:t>반복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문을 사용하여 변수에 여러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건의 데이터를 입력하는 방법입</a:t>
            </a:r>
            <a:r>
              <a:rPr lang="ko-KR" altLang="en-US" b="1" dirty="0">
                <a:solidFill>
                  <a:schemeClr val="tx1"/>
                </a:solidFill>
              </a:rPr>
              <a:t>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0221" y="1741507"/>
            <a:ext cx="5062855" cy="48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비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1556792"/>
            <a:ext cx="27363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바인드</a:t>
            </a:r>
            <a:r>
              <a:rPr lang="ko-KR" altLang="ko-KR" b="1" dirty="0">
                <a:solidFill>
                  <a:schemeClr val="tx1"/>
                </a:solidFill>
              </a:rPr>
              <a:t> 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2204864"/>
            <a:ext cx="8424936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바인드</a:t>
            </a:r>
            <a:r>
              <a:rPr lang="ko-KR" altLang="ko-KR" dirty="0">
                <a:solidFill>
                  <a:schemeClr val="tx1"/>
                </a:solidFill>
              </a:rPr>
              <a:t> 변수는 호스트 환경에서 생성되어 데이터를 저장하므로 호스트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VARIABLE </a:t>
            </a:r>
            <a:r>
              <a:rPr lang="ko-KR" altLang="ko-KR" dirty="0">
                <a:solidFill>
                  <a:schemeClr val="tx1"/>
                </a:solidFill>
              </a:rPr>
              <a:t>키워드를 사용하여 생성되며 </a:t>
            </a:r>
            <a:r>
              <a:rPr lang="en-US" altLang="ko-KR" b="1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문과 </a:t>
            </a:r>
            <a:r>
              <a:rPr lang="en-US" altLang="ko-KR" b="1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블록에서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실행된 후에도 액세스할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앞에 콜론을 사용하여 참조하며 </a:t>
            </a:r>
            <a:r>
              <a:rPr lang="en-US" altLang="ko-KR" b="1" dirty="0">
                <a:solidFill>
                  <a:schemeClr val="tx1"/>
                </a:solidFill>
              </a:rPr>
              <a:t>PRINT </a:t>
            </a:r>
            <a:r>
              <a:rPr lang="ko-KR" altLang="ko-KR" dirty="0">
                <a:solidFill>
                  <a:schemeClr val="tx1"/>
                </a:solidFill>
              </a:rPr>
              <a:t>명령을 사용하여 값을 출력할 수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 치환변수와는 구분을 해야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치환 변수는 사용자에게 어떤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값을 입력 받아서 치환하며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 err="1">
                <a:solidFill>
                  <a:schemeClr val="tx1"/>
                </a:solidFill>
              </a:rPr>
              <a:t>접두</a:t>
            </a:r>
            <a:r>
              <a:rPr lang="ko-KR" altLang="ko-KR" dirty="0">
                <a:solidFill>
                  <a:schemeClr val="tx1"/>
                </a:solidFill>
              </a:rPr>
              <a:t> 문자로</a:t>
            </a:r>
            <a:r>
              <a:rPr lang="en-US" altLang="ko-KR" dirty="0">
                <a:solidFill>
                  <a:schemeClr val="tx1"/>
                </a:solidFill>
              </a:rPr>
              <a:t> &amp; (</a:t>
            </a:r>
            <a:r>
              <a:rPr lang="ko-KR" altLang="ko-KR" dirty="0" err="1">
                <a:solidFill>
                  <a:schemeClr val="tx1"/>
                </a:solidFill>
              </a:rPr>
              <a:t>앰퍼샌트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를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85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484784"/>
            <a:ext cx="3456384" cy="374441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1484784"/>
            <a:ext cx="3600400" cy="23762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아주 편리한 </a:t>
            </a: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변수이지만 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 사용시에 히스토그램을 사용할 수 없다는 단점과 다양한 문제점들이 있어서 사용할 때는 아주 주의해야 합니다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이런 부분은 조금 더 고수가 되어서 튜닝 부분에서 다 배우실 거예요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~~</a:t>
            </a: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157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772816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조건문과 반복 문으로 나눌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2348880"/>
            <a:ext cx="79928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조건 문 </a:t>
            </a:r>
            <a:r>
              <a:rPr lang="en-US" altLang="ko-KR" dirty="0">
                <a:solidFill>
                  <a:schemeClr val="tx1"/>
                </a:solidFill>
              </a:rPr>
              <a:t>: IF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CASE 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3528" y="2852936"/>
            <a:ext cx="79928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반복 문 </a:t>
            </a:r>
            <a:r>
              <a:rPr lang="en-US" altLang="ko-KR" dirty="0">
                <a:solidFill>
                  <a:schemeClr val="tx1"/>
                </a:solidFill>
              </a:rPr>
              <a:t>:  Basic Loop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While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알 수 없을 경우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FOR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지정할 경우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3573016"/>
            <a:ext cx="25922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조건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 (IF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)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7584" y="4077072"/>
            <a:ext cx="32403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1. IF~END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899592" y="4653136"/>
            <a:ext cx="1872208" cy="15121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3915" y="119675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12. PL/SQL </a:t>
            </a:r>
            <a:r>
              <a:rPr lang="ko-KR" altLang="ko-KR" b="1" dirty="0" err="1"/>
              <a:t>제어문</a:t>
            </a:r>
            <a:r>
              <a:rPr lang="ko-KR" altLang="ko-KR" b="1" dirty="0"/>
              <a:t> 사용법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297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844824"/>
            <a:ext cx="8352928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유형 </a:t>
            </a:r>
            <a:r>
              <a:rPr lang="en-US" altLang="ko-KR" sz="1500" b="1" dirty="0">
                <a:solidFill>
                  <a:schemeClr val="tx1"/>
                </a:solidFill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</a:rPr>
              <a:t>번의 </a:t>
            </a:r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38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 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1000968"/>
            <a:ext cx="573151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82809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2. IF ~ THEN ~ELSIF 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( </a:t>
            </a:r>
            <a:r>
              <a:rPr lang="ko-KR" altLang="ko-KR" b="1" dirty="0">
                <a:solidFill>
                  <a:schemeClr val="tx1"/>
                </a:solidFill>
              </a:rPr>
              <a:t>조건이 여러 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5649" name="AutoShape 1"/>
          <p:cNvSpPr>
            <a:spLocks noChangeArrowheads="1"/>
          </p:cNvSpPr>
          <p:nvPr/>
        </p:nvSpPr>
        <p:spPr bwMode="auto">
          <a:xfrm>
            <a:off x="1090042" y="1772816"/>
            <a:ext cx="3409950" cy="2016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4077072"/>
            <a:ext cx="8136904" cy="1944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69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853" y="1022119"/>
            <a:ext cx="5731510" cy="53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3. IF~THEN~ELSE~END IF ( </a:t>
            </a:r>
            <a:r>
              <a:rPr lang="ko-KR" altLang="ko-KR" b="1" dirty="0">
                <a:solidFill>
                  <a:schemeClr val="tx1"/>
                </a:solidFill>
              </a:rPr>
              <a:t>조건이</a:t>
            </a:r>
            <a:r>
              <a:rPr lang="en-US" altLang="ko-KR" b="1" dirty="0">
                <a:solidFill>
                  <a:schemeClr val="tx1"/>
                </a:solidFill>
              </a:rPr>
              <a:t> 2</a:t>
            </a:r>
            <a:r>
              <a:rPr lang="ko-KR" altLang="ko-KR" b="1" dirty="0">
                <a:solidFill>
                  <a:schemeClr val="tx1"/>
                </a:solidFill>
              </a:rPr>
              <a:t>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3601" name="AutoShape 1"/>
          <p:cNvSpPr>
            <a:spLocks noChangeArrowheads="1"/>
          </p:cNvSpPr>
          <p:nvPr/>
        </p:nvSpPr>
        <p:spPr bwMode="auto">
          <a:xfrm>
            <a:off x="395536" y="1772816"/>
            <a:ext cx="243205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3573016"/>
            <a:ext cx="864096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 : </a:t>
            </a:r>
            <a:r>
              <a:rPr lang="ko-KR" altLang="ko-KR" sz="1500" b="1" dirty="0">
                <a:solidFill>
                  <a:schemeClr val="tx1"/>
                </a:solidFill>
              </a:rPr>
              <a:t>사용자에게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를 입력 받은 후 </a:t>
            </a:r>
            <a:r>
              <a:rPr lang="en-US" altLang="ko-KR" sz="1500" b="1" dirty="0">
                <a:solidFill>
                  <a:schemeClr val="tx1"/>
                </a:solidFill>
              </a:rPr>
              <a:t>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 입력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받은 번호인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salary , 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값을 출력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하되 해당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값이 이</a:t>
            </a:r>
            <a:r>
              <a:rPr lang="en-US" altLang="ko-KR" sz="1500" b="1" dirty="0">
                <a:solidFill>
                  <a:schemeClr val="tx1"/>
                </a:solidFill>
              </a:rPr>
              <a:t> 0</a:t>
            </a:r>
            <a:r>
              <a:rPr lang="ko-KR" altLang="ko-KR" sz="1500" b="1" dirty="0">
                <a:solidFill>
                  <a:schemeClr val="tx1"/>
                </a:solidFill>
              </a:rPr>
              <a:t>보다 크면 </a:t>
            </a:r>
            <a:r>
              <a:rPr lang="en-US" altLang="ko-KR" sz="1500" b="1" dirty="0">
                <a:solidFill>
                  <a:schemeClr val="tx1"/>
                </a:solidFill>
              </a:rPr>
              <a:t>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의 금액을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출력하고</a:t>
            </a:r>
            <a:r>
              <a:rPr lang="en-US" altLang="ko-KR" sz="1500" b="1" dirty="0">
                <a:solidFill>
                  <a:schemeClr val="tx1"/>
                </a:solidFill>
              </a:rPr>
              <a:t>, 0 </a:t>
            </a:r>
            <a:r>
              <a:rPr lang="ko-KR" altLang="ko-KR" sz="1500" b="1" dirty="0">
                <a:solidFill>
                  <a:schemeClr val="tx1"/>
                </a:solidFill>
              </a:rPr>
              <a:t>보다 작으면 </a:t>
            </a:r>
            <a:r>
              <a:rPr lang="en-US" altLang="ko-KR" sz="1500" b="1" dirty="0">
                <a:solidFill>
                  <a:schemeClr val="tx1"/>
                </a:solidFill>
              </a:rPr>
              <a:t>‘ xx</a:t>
            </a:r>
            <a:r>
              <a:rPr lang="ko-KR" altLang="ko-KR" sz="1500" b="1" dirty="0">
                <a:solidFill>
                  <a:schemeClr val="tx1"/>
                </a:solidFill>
              </a:rPr>
              <a:t>사원의 보너스는 없습니다</a:t>
            </a:r>
            <a:r>
              <a:rPr lang="en-US" altLang="ko-KR" sz="1500" b="1" dirty="0">
                <a:solidFill>
                  <a:schemeClr val="tx1"/>
                </a:solidFill>
              </a:rPr>
              <a:t>’ </a:t>
            </a:r>
            <a:r>
              <a:rPr lang="ko-KR" altLang="ko-KR" sz="1500" b="1" dirty="0">
                <a:solidFill>
                  <a:schemeClr val="tx1"/>
                </a:solidFill>
              </a:rPr>
              <a:t>라는 문장을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5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1044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PL/SQL </a:t>
            </a:r>
            <a:r>
              <a:rPr lang="ko-KR" altLang="ko-KR" b="1" dirty="0">
                <a:solidFill>
                  <a:schemeClr val="tx1"/>
                </a:solidFill>
              </a:rPr>
              <a:t>기본 구조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772816"/>
            <a:ext cx="8136904" cy="36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(DECLARE), 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(BEGIN), </a:t>
            </a:r>
            <a:r>
              <a:rPr lang="ko-KR" altLang="ko-KR" dirty="0" err="1">
                <a:solidFill>
                  <a:schemeClr val="tx1"/>
                </a:solidFill>
              </a:rPr>
              <a:t>예외처리부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Anonymous PL/SQL Block(</a:t>
            </a:r>
            <a:r>
              <a:rPr lang="ko-KR" altLang="ko-KR" dirty="0">
                <a:solidFill>
                  <a:schemeClr val="tx1"/>
                </a:solidFill>
              </a:rPr>
              <a:t>익명블록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Stored PL/SQL Block(</a:t>
            </a:r>
            <a:r>
              <a:rPr lang="ko-KR" altLang="ko-KR" dirty="0">
                <a:solidFill>
                  <a:schemeClr val="tx1"/>
                </a:solidFill>
              </a:rPr>
              <a:t>저장된 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익명 블록은 주로 일회성으로 사용할 경우 많이 사용이 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저장된 블록은 서버에 </a:t>
            </a:r>
            <a:r>
              <a:rPr lang="ko-KR" altLang="ko-KR" dirty="0" err="1">
                <a:solidFill>
                  <a:schemeClr val="tx1"/>
                </a:solidFill>
              </a:rPr>
              <a:t>파싱해서</a:t>
            </a:r>
            <a:r>
              <a:rPr lang="ko-KR" altLang="ko-KR" dirty="0">
                <a:solidFill>
                  <a:schemeClr val="tx1"/>
                </a:solidFill>
              </a:rPr>
              <a:t> 저장해 놓고 주기적으로 반복해서 사용할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사용됨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Stored PL/SQL Block </a:t>
            </a:r>
            <a:r>
              <a:rPr lang="ko-KR" altLang="ko-KR" dirty="0">
                <a:solidFill>
                  <a:schemeClr val="tx1"/>
                </a:solidFill>
              </a:rPr>
              <a:t>은 다른 용어로 서브프로그램 또는 프로그램 단위라고도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스키마를 구성하는 오브젝트로서 </a:t>
            </a:r>
            <a:r>
              <a:rPr lang="ko-KR" altLang="ko-KR" dirty="0" err="1">
                <a:solidFill>
                  <a:schemeClr val="tx1"/>
                </a:solidFill>
              </a:rPr>
              <a:t>파싱</a:t>
            </a:r>
            <a:r>
              <a:rPr lang="ko-KR" altLang="ko-KR" dirty="0">
                <a:solidFill>
                  <a:schemeClr val="tx1"/>
                </a:solidFill>
              </a:rPr>
              <a:t> 된 후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 내부에 저장되거나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툴 안에 라이브러리 형태로 저장되어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0C1653-0C2E-A42E-5364-CBBD20D1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 1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245" y="1116672"/>
            <a:ext cx="57315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3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59046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CASE </a:t>
            </a:r>
            <a:r>
              <a:rPr lang="ko-KR" altLang="en-US" b="1" dirty="0" err="1">
                <a:solidFill>
                  <a:schemeClr val="tx1"/>
                </a:solidFill>
              </a:rPr>
              <a:t>조건</a:t>
            </a:r>
            <a:r>
              <a:rPr lang="ko-KR" altLang="ko-KR" b="1" dirty="0" err="1">
                <a:solidFill>
                  <a:schemeClr val="tx1"/>
                </a:solidFill>
              </a:rPr>
              <a:t>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0529" name="AutoShape 1"/>
          <p:cNvSpPr>
            <a:spLocks noChangeArrowheads="1"/>
          </p:cNvSpPr>
          <p:nvPr/>
        </p:nvSpPr>
        <p:spPr bwMode="auto">
          <a:xfrm>
            <a:off x="2498700" y="2111946"/>
            <a:ext cx="3873500" cy="297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[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기본값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4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8064896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- CASE </a:t>
            </a:r>
            <a:r>
              <a:rPr lang="ko-KR" altLang="ko-KR" sz="1500" b="1" dirty="0">
                <a:solidFill>
                  <a:schemeClr val="tx1"/>
                </a:solidFill>
              </a:rPr>
              <a:t>문 사용 예</a:t>
            </a:r>
            <a:r>
              <a:rPr lang="en-US" altLang="ko-KR" sz="1500" b="1" dirty="0">
                <a:solidFill>
                  <a:schemeClr val="tx1"/>
                </a:solidFill>
              </a:rPr>
              <a:t> 1: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41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833" y="1200487"/>
            <a:ext cx="5731510" cy="5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3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30243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628800"/>
            <a:ext cx="777686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반복문은</a:t>
            </a:r>
            <a:r>
              <a:rPr lang="ko-KR" altLang="ko-KR" dirty="0">
                <a:solidFill>
                  <a:schemeClr val="tx1"/>
                </a:solidFill>
              </a:rPr>
              <a:t> 반복 횟수를 알 수 없는 경우에 사용하는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문과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문이 있고 반복횟수를 지정하는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>
                <a:solidFill>
                  <a:schemeClr val="tx1"/>
                </a:solidFill>
              </a:rPr>
              <a:t>문이 있습니다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348880"/>
            <a:ext cx="35283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BASIC LOOP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755576" y="2924944"/>
            <a:ext cx="2584450" cy="14033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EXIT [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문장을 먼저 수행 후 조건을 확인함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33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82809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BASIC LOOP </a:t>
            </a:r>
            <a:r>
              <a:rPr lang="ko-KR" altLang="ko-KR" b="1" dirty="0">
                <a:solidFill>
                  <a:schemeClr val="tx1"/>
                </a:solidFill>
              </a:rPr>
              <a:t>문 사용 예</a:t>
            </a:r>
            <a:r>
              <a:rPr lang="en-US" altLang="ko-KR" b="1" dirty="0">
                <a:solidFill>
                  <a:schemeClr val="tx1"/>
                </a:solidFill>
              </a:rPr>
              <a:t> 1 :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Loop </a:t>
            </a:r>
            <a:r>
              <a:rPr lang="ko-KR" altLang="ko-KR" b="1" dirty="0">
                <a:solidFill>
                  <a:schemeClr val="tx1"/>
                </a:solidFill>
              </a:rPr>
              <a:t>문을 사용하여 화면에</a:t>
            </a:r>
            <a:r>
              <a:rPr lang="en-US" altLang="ko-KR" b="1" dirty="0">
                <a:solidFill>
                  <a:schemeClr val="tx1"/>
                </a:solidFill>
              </a:rPr>
              <a:t> 0 </a:t>
            </a:r>
            <a:r>
              <a:rPr lang="ko-KR" altLang="ko-KR" b="1" dirty="0">
                <a:solidFill>
                  <a:schemeClr val="tx1"/>
                </a:solidFill>
              </a:rPr>
              <a:t>부터</a:t>
            </a:r>
            <a:r>
              <a:rPr lang="en-US" altLang="ko-KR" b="1" dirty="0">
                <a:solidFill>
                  <a:schemeClr val="tx1"/>
                </a:solidFill>
              </a:rPr>
              <a:t> 5 </a:t>
            </a:r>
            <a:r>
              <a:rPr lang="ko-KR" altLang="ko-KR" b="1" dirty="0">
                <a:solidFill>
                  <a:schemeClr val="tx1"/>
                </a:solidFill>
              </a:rPr>
              <a:t>까지의 숫자를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6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683568" y="1844824"/>
            <a:ext cx="2520280" cy="12961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While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872" y="2060848"/>
            <a:ext cx="4752528" cy="792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조건을 먼저 확인 후 문장을 수행함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568" y="3429000"/>
            <a:ext cx="7848872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BASIC LOOP </a:t>
            </a:r>
            <a:r>
              <a:rPr lang="ko-KR" altLang="ko-KR" dirty="0">
                <a:solidFill>
                  <a:schemeClr val="tx1"/>
                </a:solidFill>
              </a:rPr>
              <a:t>문은 나중에 조건을 검색하</a:t>
            </a:r>
            <a:r>
              <a:rPr lang="ko-KR" altLang="en-US" dirty="0">
                <a:solidFill>
                  <a:schemeClr val="tx1"/>
                </a:solidFill>
              </a:rPr>
              <a:t>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시작부터 조건을 먼저 검사한 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문장을 수행하게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문은 조건이 틀려도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문장이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회는 실행이 되지만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아예 실행이 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12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56895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사용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WHILE </a:t>
            </a:r>
            <a:r>
              <a:rPr lang="ko-KR" altLang="ko-KR" dirty="0" err="1">
                <a:solidFill>
                  <a:schemeClr val="tx1"/>
                </a:solidFill>
              </a:rPr>
              <a:t>반복문을</a:t>
            </a:r>
            <a:r>
              <a:rPr lang="ko-KR" altLang="ko-KR" dirty="0">
                <a:solidFill>
                  <a:schemeClr val="tx1"/>
                </a:solidFill>
              </a:rPr>
              <a:t> 사용하여 아래의 출력 예시와 같이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2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2276872"/>
            <a:ext cx="38884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4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52565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반복 횟수를 지정 가능함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611560" y="1830958"/>
            <a:ext cx="5144368" cy="15980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counter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IN [REVERSE]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start . . end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573016"/>
            <a:ext cx="8208912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위 문법에서</a:t>
            </a:r>
            <a:r>
              <a:rPr lang="en-US" altLang="ko-KR" dirty="0">
                <a:solidFill>
                  <a:schemeClr val="tx1"/>
                </a:solidFill>
              </a:rPr>
              <a:t> counter </a:t>
            </a:r>
            <a:r>
              <a:rPr lang="ko-KR" altLang="ko-KR" dirty="0">
                <a:solidFill>
                  <a:schemeClr val="tx1"/>
                </a:solidFill>
              </a:rPr>
              <a:t>는 반복을 카운트 할 변수입니다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원래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에서는 사용할 변수를 사용하기 전에 미리</a:t>
            </a:r>
            <a:r>
              <a:rPr lang="en-US" altLang="ko-KR" dirty="0">
                <a:solidFill>
                  <a:schemeClr val="tx1"/>
                </a:solidFill>
              </a:rPr>
              <a:t> DECLARE </a:t>
            </a:r>
            <a:r>
              <a:rPr lang="ko-KR" altLang="ko-KR" dirty="0">
                <a:solidFill>
                  <a:schemeClr val="tx1"/>
                </a:solidFill>
              </a:rPr>
              <a:t>부분에서 선언해야 하지만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 err="1">
                <a:solidFill>
                  <a:schemeClr val="tx1"/>
                </a:solidFill>
              </a:rPr>
              <a:t>반복문</a:t>
            </a:r>
            <a:r>
              <a:rPr lang="ko-KR" altLang="ko-KR" dirty="0">
                <a:solidFill>
                  <a:schemeClr val="tx1"/>
                </a:solidFill>
              </a:rPr>
              <a:t> 내에서 사용할 변수는 미리 선언을 하지 않아도 사용 가능합니다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start </a:t>
            </a:r>
            <a:r>
              <a:rPr lang="ko-KR" altLang="ko-KR" dirty="0">
                <a:solidFill>
                  <a:schemeClr val="tx1"/>
                </a:solidFill>
              </a:rPr>
              <a:t>부분에 시작번호를 쓰고</a:t>
            </a:r>
            <a:r>
              <a:rPr lang="en-US" altLang="ko-KR" dirty="0">
                <a:solidFill>
                  <a:schemeClr val="tx1"/>
                </a:solidFill>
              </a:rPr>
              <a:t> .. (</a:t>
            </a:r>
            <a:r>
              <a:rPr lang="ko-KR" altLang="ko-KR" dirty="0">
                <a:solidFill>
                  <a:schemeClr val="tx1"/>
                </a:solidFill>
              </a:rPr>
              <a:t>점 두 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뒤에</a:t>
            </a: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부분에 끝 숫자를 적으시면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만약 역순으로 반복하려면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반복할 횟수를 쓰면 되는데 주의 사항은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시작번호와 끝 번호는 작은 숫자부터 써야 한다는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78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484784"/>
            <a:ext cx="799288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0 – 5 </a:t>
            </a:r>
            <a:r>
              <a:rPr lang="ko-KR" altLang="ko-KR" dirty="0">
                <a:solidFill>
                  <a:schemeClr val="tx1"/>
                </a:solidFill>
              </a:rPr>
              <a:t>까지 숫자를 화면에 출력하</a:t>
            </a:r>
            <a:r>
              <a:rPr lang="ko-KR" altLang="en-US" dirty="0">
                <a:solidFill>
                  <a:schemeClr val="tx1"/>
                </a:solidFill>
              </a:rPr>
              <a:t>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204864"/>
            <a:ext cx="417646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PL/SQL BLOCK </a:t>
            </a:r>
            <a:r>
              <a:rPr lang="ko-KR" altLang="ko-KR" b="1" dirty="0">
                <a:solidFill>
                  <a:schemeClr val="tx1"/>
                </a:solidFill>
              </a:rPr>
              <a:t>기본구성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188" y="1857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Declare (</a:t>
            </a:r>
            <a:r>
              <a:rPr kumimoji="0" lang="ko-KR" altLang="en-US" dirty="0">
                <a:solidFill>
                  <a:schemeClr val="tx1"/>
                </a:solidFill>
              </a:rPr>
              <a:t>선 언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7188" y="3000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Executable (</a:t>
            </a:r>
            <a:r>
              <a:rPr kumimoji="0" lang="ko-KR" altLang="en-US" dirty="0">
                <a:solidFill>
                  <a:schemeClr val="tx1"/>
                </a:solidFill>
              </a:rPr>
              <a:t>실 행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188" y="4143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Exception (</a:t>
            </a:r>
            <a:r>
              <a:rPr kumimoji="0" lang="ko-KR" altLang="en-US" dirty="0">
                <a:solidFill>
                  <a:schemeClr val="tx1"/>
                </a:solidFill>
              </a:rPr>
              <a:t>예외 </a:t>
            </a:r>
            <a:r>
              <a:rPr kumimoji="0" lang="ko-KR" altLang="en-US" dirty="0" err="1">
                <a:solidFill>
                  <a:schemeClr val="tx1"/>
                </a:solidFill>
              </a:rPr>
              <a:t>처리부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29000" y="1857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>
                <a:solidFill>
                  <a:schemeClr val="tx1"/>
                </a:solidFill>
              </a:rPr>
              <a:t>모든 변수나 상수를 선언하는 부분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29000" y="3000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chemeClr val="tx1"/>
                </a:solidFill>
              </a:rPr>
              <a:t>제어문</a:t>
            </a:r>
            <a:r>
              <a:rPr kumimoji="0" lang="en-US" altLang="ko-KR" dirty="0">
                <a:solidFill>
                  <a:schemeClr val="tx1"/>
                </a:solidFill>
              </a:rPr>
              <a:t>,  </a:t>
            </a:r>
            <a:r>
              <a:rPr kumimoji="0" lang="ko-KR" altLang="en-US" dirty="0" err="1">
                <a:solidFill>
                  <a:schemeClr val="tx1"/>
                </a:solidFill>
              </a:rPr>
              <a:t>반복문</a:t>
            </a:r>
            <a:r>
              <a:rPr kumimoji="0" lang="en-US" altLang="ko-KR" dirty="0">
                <a:solidFill>
                  <a:schemeClr val="tx1"/>
                </a:solidFill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</a:rPr>
              <a:t>함수정의 등의 </a:t>
            </a:r>
            <a:r>
              <a:rPr kumimoji="0" lang="ko-KR" altLang="en-US" dirty="0" err="1">
                <a:solidFill>
                  <a:schemeClr val="tx1"/>
                </a:solidFill>
              </a:rPr>
              <a:t>로직을</a:t>
            </a:r>
            <a:r>
              <a:rPr kumimoji="0" lang="ko-KR" altLang="en-US" dirty="0">
                <a:solidFill>
                  <a:schemeClr val="tx1"/>
                </a:solidFill>
              </a:rPr>
              <a:t> 기술함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9000" y="4143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chemeClr val="tx1"/>
                </a:solidFill>
              </a:rPr>
              <a:t>실행 도중 에러 발생시 해결하는 문장들을 기술함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5229200"/>
            <a:ext cx="835292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블록내의 각 부분에 포함되는 명령들 중</a:t>
            </a:r>
            <a:r>
              <a:rPr lang="en-US" altLang="ko-KR" dirty="0">
                <a:solidFill>
                  <a:schemeClr val="tx1"/>
                </a:solidFill>
              </a:rPr>
              <a:t> DECLARE, BEGIN , EXCEPTION </a:t>
            </a:r>
            <a:r>
              <a:rPr lang="ko-KR" altLang="ko-KR" dirty="0">
                <a:solidFill>
                  <a:schemeClr val="tx1"/>
                </a:solidFill>
              </a:rPr>
              <a:t>과 같은 예약어들은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으로 끝나지 않지만 나머지 명령어들은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문장처럼 세미콜론</a:t>
            </a:r>
            <a:r>
              <a:rPr lang="en-US" altLang="ko-KR" dirty="0">
                <a:solidFill>
                  <a:schemeClr val="tx1"/>
                </a:solidFill>
              </a:rPr>
              <a:t>(;)</a:t>
            </a:r>
            <a:r>
              <a:rPr lang="ko-KR" altLang="ko-KR" dirty="0">
                <a:solidFill>
                  <a:schemeClr val="tx1"/>
                </a:solidFill>
              </a:rPr>
              <a:t>으로 끝이 납니다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36E246-E828-28A3-EFB0-367B476A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556792"/>
            <a:ext cx="381642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SQL </a:t>
            </a:r>
            <a:r>
              <a:rPr lang="ko-KR" altLang="ko-KR" b="1" dirty="0">
                <a:solidFill>
                  <a:schemeClr val="tx1"/>
                </a:solidFill>
              </a:rPr>
              <a:t>커서란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2132856"/>
            <a:ext cx="8496944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서버에서는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문을 실행할 때마다 처리</a:t>
            </a:r>
            <a:r>
              <a:rPr lang="en-US" altLang="ko-KR" dirty="0">
                <a:solidFill>
                  <a:schemeClr val="tx1"/>
                </a:solidFill>
              </a:rPr>
              <a:t>(Parse, Execution)</a:t>
            </a:r>
            <a:r>
              <a:rPr lang="ko-KR" altLang="ko-KR" dirty="0">
                <a:solidFill>
                  <a:schemeClr val="tx1"/>
                </a:solidFill>
              </a:rPr>
              <a:t>를 위한 메모리공간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이 공간을 이후부터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커서라고 부르겠습니다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 사용자가 요청하는 데이터를 데이터베이스 버퍼 </a:t>
            </a:r>
            <a:r>
              <a:rPr lang="ko-KR" altLang="ko-KR" dirty="0" err="1">
                <a:solidFill>
                  <a:schemeClr val="tx1"/>
                </a:solidFill>
              </a:rPr>
              <a:t>캐쉬에서</a:t>
            </a:r>
            <a:r>
              <a:rPr lang="ko-KR" altLang="ko-KR" dirty="0">
                <a:solidFill>
                  <a:schemeClr val="tx1"/>
                </a:solidFill>
              </a:rPr>
              <a:t> 커서로 복사 해 온 후 커서에서 원하는 데이터를 추출하여</a:t>
            </a:r>
            <a:r>
              <a:rPr lang="en-US" altLang="ko-KR" dirty="0">
                <a:solidFill>
                  <a:schemeClr val="tx1"/>
                </a:solidFill>
              </a:rPr>
              <a:t>(Fetch) </a:t>
            </a:r>
            <a:r>
              <a:rPr lang="ko-KR" altLang="ko-KR" dirty="0">
                <a:solidFill>
                  <a:schemeClr val="tx1"/>
                </a:solidFill>
              </a:rPr>
              <a:t>후속 작업을 하게 된다는 뜻입니다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 메모리 공간을 </a:t>
            </a:r>
            <a:r>
              <a:rPr lang="en-US" altLang="ko-KR" dirty="0">
                <a:solidFill>
                  <a:schemeClr val="tx1"/>
                </a:solidFill>
              </a:rPr>
              <a:t>Private SQL Area </a:t>
            </a:r>
            <a:r>
              <a:rPr lang="ko-KR" altLang="ko-KR" dirty="0">
                <a:solidFill>
                  <a:schemeClr val="tx1"/>
                </a:solidFill>
              </a:rPr>
              <a:t>라고도 부르며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서버 프로세스 구성이 </a:t>
            </a:r>
            <a:r>
              <a:rPr lang="en-US" altLang="ko-KR" dirty="0">
                <a:solidFill>
                  <a:schemeClr val="tx1"/>
                </a:solidFill>
              </a:rPr>
              <a:t>Dedicated Server </a:t>
            </a:r>
            <a:r>
              <a:rPr lang="ko-KR" altLang="ko-KR" dirty="0">
                <a:solidFill>
                  <a:schemeClr val="tx1"/>
                </a:solidFill>
              </a:rPr>
              <a:t>환경이냐 또는 </a:t>
            </a:r>
            <a:r>
              <a:rPr lang="en-US" altLang="ko-KR" dirty="0">
                <a:solidFill>
                  <a:schemeClr val="tx1"/>
                </a:solidFill>
              </a:rPr>
              <a:t>MTS(Multi-Threaded Server)</a:t>
            </a:r>
            <a:r>
              <a:rPr lang="ko-KR" altLang="ko-KR" dirty="0">
                <a:solidFill>
                  <a:schemeClr val="tx1"/>
                </a:solidFill>
              </a:rPr>
              <a:t>환경이냐에 따라 서버 내에 위치되는 곳이 다릅니다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커서는 크게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r>
              <a:rPr lang="ko-KR" altLang="ko-KR" dirty="0">
                <a:solidFill>
                  <a:schemeClr val="tx1"/>
                </a:solidFill>
              </a:rPr>
              <a:t>와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r>
              <a:rPr lang="ko-KR" altLang="ko-KR" dirty="0">
                <a:solidFill>
                  <a:schemeClr val="tx1"/>
                </a:solidFill>
              </a:rPr>
              <a:t>로 나눌 수 있습니다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7" y="1124744"/>
            <a:ext cx="359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13. PL/SQL Cursor(</a:t>
            </a:r>
            <a:r>
              <a:rPr lang="ko-KR" altLang="ko-KR" b="1" dirty="0"/>
              <a:t>커서</a:t>
            </a:r>
            <a:r>
              <a:rPr lang="en-US" altLang="ko-KR" b="1" dirty="0"/>
              <a:t>) </a:t>
            </a:r>
            <a:r>
              <a:rPr lang="ko-KR" altLang="ko-KR" b="1" dirty="0"/>
              <a:t>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21361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42493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묵시적 커서는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자동적으로 선언해주는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사용자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생성 유무를 알 수 없습니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묵시적 커서에 저장되는 데이터는</a:t>
            </a:r>
            <a:r>
              <a:rPr lang="en-US" altLang="ko-KR" dirty="0">
                <a:solidFill>
                  <a:schemeClr val="tx1"/>
                </a:solidFill>
              </a:rPr>
              <a:t> 1 </a:t>
            </a:r>
            <a:r>
              <a:rPr lang="ko-KR" altLang="ko-KR" dirty="0">
                <a:solidFill>
                  <a:schemeClr val="tx1"/>
                </a:solidFill>
              </a:rPr>
              <a:t>행만 가능합니다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2924944"/>
            <a:ext cx="7848872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묵시적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SQL%ROWCOUNT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- SQL%FOUND 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SQL%NOTFOUND 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330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628800"/>
            <a:ext cx="799288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명시적 커서는 사용자가 선언하여 생성 후 사용하는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주로 여러 개의 행을 처리하고자 할 경우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2636912"/>
            <a:ext cx="8208912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명시적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pPr>
              <a:buFont typeface="Arial" charset="0"/>
              <a:buChar char="•"/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%ROWCOUNT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%FOUND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%NOTFOUND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4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4249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 </a:t>
            </a:r>
            <a:r>
              <a:rPr lang="ko-KR" altLang="ko-KR" b="1" dirty="0">
                <a:solidFill>
                  <a:schemeClr val="tx1"/>
                </a:solidFill>
              </a:rPr>
              <a:t>처리 단계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7344" y="18573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>
                <a:solidFill>
                  <a:schemeClr val="tx1"/>
                </a:solidFill>
              </a:rPr>
              <a:t>명시적 커서 선언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50656" y="18573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CURSOR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7344" y="27146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명시적 커서 오픈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0656" y="27146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OPEN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7344" y="35718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커서에서 데이터 추출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0656" y="35718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Fetch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7344" y="44291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 사용 종료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50656" y="44291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CLOSE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2964656" y="25003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6607969" y="25003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64656" y="335756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607969" y="335756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2964656" y="42148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6607969" y="42148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35844" y="19288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1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35844" y="27860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2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35844" y="36433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3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35844" y="45005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4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7584" y="1628800"/>
            <a:ext cx="7632848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14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88843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명시적 커서 선언</a:t>
            </a:r>
            <a:r>
              <a:rPr lang="en-US" altLang="ko-KR" b="1" dirty="0">
                <a:solidFill>
                  <a:schemeClr val="tx1"/>
                </a:solidFill>
              </a:rPr>
              <a:t>(Declaration)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7544" y="1844824"/>
            <a:ext cx="4752528" cy="1008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커서명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en-US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커서에 담고 싶은 내용을 가져오는 서브쿼리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140968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명시적 커서 열기</a:t>
            </a:r>
            <a:r>
              <a:rPr lang="en-US" altLang="ko-KR" b="1" dirty="0">
                <a:solidFill>
                  <a:schemeClr val="tx1"/>
                </a:solidFill>
              </a:rPr>
              <a:t>(Open)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3717032"/>
            <a:ext cx="82089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커서 선언 시 기술했던 서브쿼리를 수행해서 데이터를 커서로 가져 </a:t>
            </a:r>
            <a:r>
              <a:rPr lang="ko-KR" altLang="en-US" dirty="0">
                <a:solidFill>
                  <a:schemeClr val="tx1"/>
                </a:solidFill>
              </a:rPr>
              <a:t>오는 과정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7544" y="4365104"/>
            <a:ext cx="2736304" cy="72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 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9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70567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명시적 커서로부터 데이터 읽어서 변수로 할당하기</a:t>
            </a:r>
            <a:r>
              <a:rPr lang="en-US" altLang="ko-KR" b="1" dirty="0">
                <a:solidFill>
                  <a:schemeClr val="tx1"/>
                </a:solidFill>
              </a:rPr>
              <a:t>(Fetch)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5" name="AutoShape 1"/>
          <p:cNvSpPr>
            <a:spLocks noChangeArrowheads="1"/>
          </p:cNvSpPr>
          <p:nvPr/>
        </p:nvSpPr>
        <p:spPr bwMode="auto">
          <a:xfrm>
            <a:off x="683568" y="1844824"/>
            <a:ext cx="3528392" cy="648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FETCH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변수들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84984"/>
            <a:ext cx="67687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</a:t>
            </a:r>
            <a:r>
              <a:rPr lang="ko-KR" altLang="ko-KR" b="1" dirty="0">
                <a:solidFill>
                  <a:schemeClr val="tx1"/>
                </a:solidFill>
              </a:rPr>
              <a:t>명시적 커서 닫기</a:t>
            </a:r>
            <a:r>
              <a:rPr lang="en-US" altLang="ko-KR" b="1" dirty="0">
                <a:solidFill>
                  <a:schemeClr val="tx1"/>
                </a:solidFill>
              </a:rPr>
              <a:t>(Close)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6" name="AutoShape 2"/>
          <p:cNvSpPr>
            <a:spLocks noChangeArrowheads="1"/>
          </p:cNvSpPr>
          <p:nvPr/>
        </p:nvSpPr>
        <p:spPr bwMode="auto">
          <a:xfrm>
            <a:off x="755576" y="3933056"/>
            <a:ext cx="2592288" cy="5760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42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1" name="그림 20" descr="p48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3" y="1228417"/>
            <a:ext cx="5126990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7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40324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Cursor FOR Loop </a:t>
            </a:r>
            <a:r>
              <a:rPr lang="ko-KR" altLang="ko-KR" b="1" dirty="0">
                <a:solidFill>
                  <a:schemeClr val="tx1"/>
                </a:solidFill>
              </a:rPr>
              <a:t>문 활용하기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95536" y="1844824"/>
            <a:ext cx="7056784" cy="20882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--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명시적 커서의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OPEN, FETCH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자동적으로 수행됨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statement2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 -- </a:t>
            </a:r>
            <a:r>
              <a:rPr kumimoji="1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루프문을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빠져 나갈 때 자동적으로 커서가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04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00" y="1124744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5524" y="1019641"/>
            <a:ext cx="5687060" cy="54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504" y="980728"/>
            <a:ext cx="8712968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3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903" y="1146401"/>
            <a:ext cx="5696585" cy="4729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504" y="1756815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이번 예는</a:t>
            </a:r>
            <a:r>
              <a:rPr lang="en-US" altLang="ko-KR" dirty="0"/>
              <a:t> Sub query </a:t>
            </a:r>
            <a:r>
              <a:rPr lang="ko-KR" altLang="ko-KR" dirty="0"/>
              <a:t>를 사용하여 작업을 하는 예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 방법은</a:t>
            </a:r>
            <a:r>
              <a:rPr lang="en-US" altLang="ko-KR" dirty="0"/>
              <a:t> DECLARE </a:t>
            </a:r>
            <a:r>
              <a:rPr lang="ko-KR" altLang="ko-KR" dirty="0"/>
              <a:t>부분에 커서를 선언 할 필요가 없습니다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대신 커서에 들어가는 서브쿼리 부분을</a:t>
            </a:r>
            <a:r>
              <a:rPr lang="en-US" altLang="ko-KR" dirty="0"/>
              <a:t> IN </a:t>
            </a:r>
            <a:r>
              <a:rPr lang="ko-KR" altLang="ko-KR" dirty="0"/>
              <a:t>뒷부분에 바로 사용하는 방법입니다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2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45801-4830-0E62-004E-85397CB9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64896" cy="7311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7BAD0C-B2AA-F407-6001-B6CE701E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48880"/>
            <a:ext cx="8064896" cy="6988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A0C65F-449F-000D-3744-1F56AF97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908720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</a:t>
            </a:r>
            <a:r>
              <a:rPr lang="ko-KR" altLang="ko-KR" b="1" dirty="0" err="1">
                <a:solidFill>
                  <a:schemeClr val="tx1"/>
                </a:solidFill>
              </a:rPr>
              <a:t>파라미터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Explicit Cursor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411760" y="1556792"/>
            <a:ext cx="6499076" cy="45365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 DECLARE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2   CURSOR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 (</a:t>
            </a:r>
            <a:r>
              <a:rPr lang="en-US" altLang="ko-KR" sz="1500" b="1" dirty="0" err="1"/>
              <a:t>p_dno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employees.department_id%TYPE</a:t>
            </a:r>
            <a:r>
              <a:rPr lang="en-US" altLang="ko-KR" sz="1500" b="1" dirty="0"/>
              <a:t>))</a:t>
            </a:r>
            <a:endParaRPr lang="ko-KR" altLang="ko-KR" sz="1500" dirty="0"/>
          </a:p>
          <a:p>
            <a:r>
              <a:rPr lang="en-US" altLang="ko-KR" sz="1500" dirty="0"/>
              <a:t>  3   IS</a:t>
            </a:r>
            <a:endParaRPr lang="ko-KR" altLang="ko-KR" sz="1500" dirty="0"/>
          </a:p>
          <a:p>
            <a:r>
              <a:rPr lang="en-US" altLang="ko-KR" sz="1500" dirty="0"/>
              <a:t>  4  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, salary</a:t>
            </a:r>
            <a:endParaRPr lang="ko-KR" altLang="ko-KR" sz="1500" dirty="0"/>
          </a:p>
          <a:p>
            <a:r>
              <a:rPr lang="en-US" altLang="ko-KR" sz="1500" dirty="0"/>
              <a:t>  5     FROM employees</a:t>
            </a:r>
            <a:endParaRPr lang="ko-KR" altLang="ko-KR" sz="1500" dirty="0"/>
          </a:p>
          <a:p>
            <a:r>
              <a:rPr lang="en-US" altLang="ko-KR" sz="1500" dirty="0"/>
              <a:t>  6   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p_dno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7      ....</a:t>
            </a:r>
            <a:endParaRPr lang="ko-KR" altLang="ko-KR" sz="1500" dirty="0"/>
          </a:p>
          <a:p>
            <a:r>
              <a:rPr lang="en-US" altLang="ko-KR" sz="1500" dirty="0"/>
              <a:t>  8     BEGIN</a:t>
            </a:r>
            <a:endParaRPr lang="ko-KR" altLang="ko-KR" sz="1500" dirty="0"/>
          </a:p>
          <a:p>
            <a:r>
              <a:rPr lang="en-US" altLang="ko-KR" sz="1500" dirty="0"/>
              <a:t>  9      ....</a:t>
            </a:r>
            <a:endParaRPr lang="ko-KR" altLang="ko-KR" sz="1500" dirty="0"/>
          </a:p>
          <a:p>
            <a:r>
              <a:rPr lang="en-US" altLang="ko-KR" sz="1500" b="1" dirty="0"/>
              <a:t>  10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(20) ;</a:t>
            </a:r>
            <a:endParaRPr lang="ko-KR" altLang="ko-KR" sz="1500" dirty="0"/>
          </a:p>
          <a:p>
            <a:r>
              <a:rPr lang="en-US" altLang="ko-KR" sz="1500" dirty="0"/>
              <a:t>  11     ....</a:t>
            </a:r>
            <a:endParaRPr lang="ko-KR" altLang="ko-KR" sz="1500" dirty="0"/>
          </a:p>
          <a:p>
            <a:r>
              <a:rPr lang="en-US" altLang="ko-KR" sz="1500" dirty="0"/>
              <a:t>  12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13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(30) ;</a:t>
            </a:r>
            <a:endParaRPr lang="ko-KR" altLang="ko-KR" sz="1500" dirty="0"/>
          </a:p>
          <a:p>
            <a:r>
              <a:rPr lang="en-US" altLang="ko-KR" sz="1500" dirty="0"/>
              <a:t>  14     ....</a:t>
            </a:r>
            <a:endParaRPr lang="ko-KR" altLang="ko-KR" sz="1500" dirty="0"/>
          </a:p>
          <a:p>
            <a:r>
              <a:rPr lang="en-US" altLang="ko-KR" sz="1500" dirty="0"/>
              <a:t>  15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16     ....</a:t>
            </a:r>
            <a:endParaRPr lang="ko-KR" altLang="ko-KR" sz="1500" dirty="0"/>
          </a:p>
          <a:p>
            <a:r>
              <a:rPr lang="en-US" altLang="ko-KR" sz="1500" dirty="0"/>
              <a:t>  17    END;</a:t>
            </a:r>
            <a:endParaRPr lang="ko-KR" altLang="ko-KR" sz="1500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62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980728"/>
            <a:ext cx="46805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Explicit Cursor </a:t>
            </a:r>
            <a:r>
              <a:rPr lang="ko-KR" altLang="ko-KR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FOR UPDATE </a:t>
            </a:r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673" name="AutoShape 1"/>
          <p:cNvSpPr>
            <a:spLocks noChangeArrowheads="1"/>
          </p:cNvSpPr>
          <p:nvPr/>
        </p:nvSpPr>
        <p:spPr bwMode="auto">
          <a:xfrm>
            <a:off x="683568" y="1700808"/>
            <a:ext cx="6048672" cy="108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...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 UPDATE [OF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column_reference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][NOWAIT | WAIT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852936"/>
            <a:ext cx="7848872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UPDATE </a:t>
            </a:r>
            <a:r>
              <a:rPr lang="ko-KR" altLang="ko-KR" b="1" dirty="0">
                <a:solidFill>
                  <a:schemeClr val="tx1"/>
                </a:solidFill>
              </a:rPr>
              <a:t>구문 사용 예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DECLARE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CURSOR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IS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SELECT EMPNO, ENAME, SAL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FROM 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WHERE DEPTNO = 20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FOR UPDATE  -- </a:t>
            </a:r>
            <a:r>
              <a:rPr lang="ko-KR" altLang="ko-KR" b="1" dirty="0">
                <a:solidFill>
                  <a:schemeClr val="tx1"/>
                </a:solidFill>
              </a:rPr>
              <a:t>커서 </a:t>
            </a:r>
            <a:r>
              <a:rPr lang="ko-KR" altLang="ko-KR" b="1" dirty="0" err="1">
                <a:solidFill>
                  <a:schemeClr val="tx1"/>
                </a:solidFill>
              </a:rPr>
              <a:t>선언시에</a:t>
            </a:r>
            <a:r>
              <a:rPr lang="en-US" altLang="ko-KR" b="1" dirty="0">
                <a:solidFill>
                  <a:schemeClr val="tx1"/>
                </a:solidFill>
              </a:rPr>
              <a:t> FOR UPDATE </a:t>
            </a:r>
            <a:r>
              <a:rPr lang="ko-KR" altLang="ko-KR" b="1" dirty="0">
                <a:solidFill>
                  <a:schemeClr val="tx1"/>
                </a:solidFill>
              </a:rPr>
              <a:t>로 행을 잠금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NO WAIT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16016" y="55172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8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1268760"/>
            <a:ext cx="8208912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BEGIN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OPEN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UPDATE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SET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* 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</a:rPr>
              <a:t>WHERE CURRENT OF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  -- </a:t>
            </a:r>
            <a:r>
              <a:rPr lang="ko-KR" altLang="ko-KR" b="1" dirty="0">
                <a:solidFill>
                  <a:schemeClr val="tx1"/>
                </a:solidFill>
              </a:rPr>
              <a:t>커서 선언 시에 잠긴 행 갱신함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CLOSE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END;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54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1628800"/>
            <a:ext cx="374441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예외란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132856"/>
            <a:ext cx="8712968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</a:t>
            </a:r>
            <a:r>
              <a:rPr lang="en-US" altLang="ko-KR" dirty="0">
                <a:solidFill>
                  <a:schemeClr val="tx1"/>
                </a:solidFill>
              </a:rPr>
              <a:t>PARSE </a:t>
            </a:r>
            <a:r>
              <a:rPr lang="ko-KR" altLang="ko-KR" dirty="0">
                <a:solidFill>
                  <a:schemeClr val="tx1"/>
                </a:solidFill>
              </a:rPr>
              <a:t>되는 동안에 오타 등으로 인하여 발생되는 에러를 컴파일 에러</a:t>
            </a:r>
            <a:r>
              <a:rPr lang="en-US" altLang="ko-KR" dirty="0">
                <a:solidFill>
                  <a:schemeClr val="tx1"/>
                </a:solidFill>
              </a:rPr>
              <a:t>(Compilation Error)</a:t>
            </a:r>
            <a:r>
              <a:rPr lang="ko-KR" altLang="ko-KR" dirty="0">
                <a:solidFill>
                  <a:schemeClr val="tx1"/>
                </a:solidFill>
              </a:rPr>
              <a:t>라고 부르며</a:t>
            </a:r>
            <a:r>
              <a:rPr lang="en-US" altLang="ko-KR" dirty="0">
                <a:solidFill>
                  <a:schemeClr val="tx1"/>
                </a:solidFill>
              </a:rPr>
              <a:t>, PL/SQL </a:t>
            </a:r>
            <a:r>
              <a:rPr lang="ko-KR" altLang="ko-KR" dirty="0">
                <a:solidFill>
                  <a:schemeClr val="tx1"/>
                </a:solidFill>
              </a:rPr>
              <a:t>블록이 실행되는 동안에 발생되는 에러를 런타임 에러 </a:t>
            </a:r>
            <a:r>
              <a:rPr lang="en-US" altLang="ko-KR" dirty="0">
                <a:solidFill>
                  <a:schemeClr val="tx1"/>
                </a:solidFill>
              </a:rPr>
              <a:t>(Run-Time Error)</a:t>
            </a:r>
            <a:r>
              <a:rPr lang="ko-KR" altLang="ko-KR" dirty="0">
                <a:solidFill>
                  <a:schemeClr val="tx1"/>
                </a:solidFill>
              </a:rPr>
              <a:t>라고 부르는데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이 런타임 에러를 오라클에서는 </a:t>
            </a:r>
            <a:r>
              <a:rPr lang="ko-KR" altLang="ko-KR" b="1" dirty="0">
                <a:solidFill>
                  <a:schemeClr val="tx1"/>
                </a:solidFill>
              </a:rPr>
              <a:t>예외</a:t>
            </a:r>
            <a:r>
              <a:rPr lang="en-US" altLang="ko-KR" b="1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라고 </a:t>
            </a:r>
            <a:r>
              <a:rPr lang="ko-KR" altLang="en-US" dirty="0">
                <a:solidFill>
                  <a:schemeClr val="tx1"/>
                </a:solidFill>
              </a:rPr>
              <a:t>칭함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예외 종류는 두 가지 이며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</a:t>
            </a:r>
            <a:r>
              <a:rPr lang="en-US" altLang="ko-KR" b="1" dirty="0">
                <a:solidFill>
                  <a:schemeClr val="tx1"/>
                </a:solidFill>
              </a:rPr>
              <a:t>(ORACLE Exception)</a:t>
            </a:r>
            <a:r>
              <a:rPr lang="ko-KR" altLang="ko-KR" dirty="0">
                <a:solidFill>
                  <a:schemeClr val="tx1"/>
                </a:solidFill>
              </a:rPr>
              <a:t>와 다른 하나는 사용자에 의해 정의되는 </a:t>
            </a:r>
            <a:r>
              <a:rPr lang="ko-KR" altLang="ko-KR" b="1" dirty="0">
                <a:solidFill>
                  <a:schemeClr val="tx1"/>
                </a:solidFill>
              </a:rPr>
              <a:t>사용자 정의 예외</a:t>
            </a:r>
            <a:r>
              <a:rPr lang="en-US" altLang="ko-KR" b="1" dirty="0">
                <a:solidFill>
                  <a:schemeClr val="tx1"/>
                </a:solidFill>
              </a:rPr>
              <a:t>(User-defined Exception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가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4653136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오라클</a:t>
            </a:r>
            <a:r>
              <a:rPr lang="ko-KR" altLang="en-US" dirty="0">
                <a:solidFill>
                  <a:schemeClr val="tx1"/>
                </a:solidFill>
              </a:rPr>
              <a:t> 예외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Predefined ORACLE Exception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Non-predefined ORACLE Exception’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9161" y="1124744"/>
            <a:ext cx="390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14. ORACLE EXCEPTION(</a:t>
            </a:r>
            <a:r>
              <a:rPr lang="ko-KR" altLang="ko-KR" b="1" dirty="0"/>
              <a:t>예외처리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74411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77768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Predefined ORACLE Exception (</a:t>
            </a:r>
            <a:r>
              <a:rPr lang="ko-KR" altLang="ko-KR" b="1" dirty="0">
                <a:solidFill>
                  <a:schemeClr val="tx1"/>
                </a:solidFill>
              </a:rPr>
              <a:t>미리 정의되어 있는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예외들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ACCESS_INTO_NULL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정의되지 않은 오브젝트 속성에 값을 할당하고자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CASE_NOT_FOUND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ORA-06592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CASE </a:t>
            </a:r>
            <a:r>
              <a:rPr lang="ko-KR" altLang="ko-KR" dirty="0">
                <a:solidFill>
                  <a:schemeClr val="tx1"/>
                </a:solidFill>
              </a:rPr>
              <a:t>문의 </a:t>
            </a:r>
            <a:r>
              <a:rPr lang="en-US" altLang="ko-KR" dirty="0">
                <a:solidFill>
                  <a:schemeClr val="tx1"/>
                </a:solidFill>
              </a:rPr>
              <a:t>WHEN </a:t>
            </a:r>
            <a:r>
              <a:rPr lang="ko-KR" altLang="ko-KR" dirty="0">
                <a:solidFill>
                  <a:schemeClr val="tx1"/>
                </a:solidFill>
              </a:rPr>
              <a:t>절에 해당되는 조건이 없고 </a:t>
            </a:r>
            <a:r>
              <a:rPr lang="en-US" altLang="ko-KR" dirty="0">
                <a:solidFill>
                  <a:schemeClr val="tx1"/>
                </a:solidFill>
              </a:rPr>
              <a:t>ELSE </a:t>
            </a:r>
            <a:r>
              <a:rPr lang="ko-KR" altLang="ko-KR" dirty="0">
                <a:solidFill>
                  <a:schemeClr val="tx1"/>
                </a:solidFill>
              </a:rPr>
              <a:t>절도 없을 경우에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COLLECTION_IS_NULL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선언되지 않은 컬렉션 </a:t>
            </a:r>
            <a:r>
              <a:rPr lang="en-US" altLang="ko-KR" dirty="0">
                <a:solidFill>
                  <a:schemeClr val="tx1"/>
                </a:solidFill>
              </a:rPr>
              <a:t>(nested table, </a:t>
            </a:r>
            <a:r>
              <a:rPr lang="en-US" altLang="ko-KR" dirty="0" err="1">
                <a:solidFill>
                  <a:schemeClr val="tx1"/>
                </a:solidFill>
              </a:rPr>
              <a:t>varray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EXISTS </a:t>
            </a:r>
            <a:r>
              <a:rPr lang="ko-KR" altLang="ko-KR" dirty="0">
                <a:solidFill>
                  <a:schemeClr val="tx1"/>
                </a:solidFill>
              </a:rPr>
              <a:t>이외의 </a:t>
            </a:r>
            <a:r>
              <a:rPr lang="ko-KR" altLang="ko-KR" dirty="0" err="1">
                <a:solidFill>
                  <a:schemeClr val="tx1"/>
                </a:solidFill>
              </a:rPr>
              <a:t>메소드를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사용했을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50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CURSOR_ALREADY_OPEN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ORA-06511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이미 열려진 커서를 열려고 시도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DUP_VAL_ON_INDEX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ORA-00001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유일인덱스에 </a:t>
            </a:r>
            <a:r>
              <a:rPr lang="ko-KR" altLang="ko-KR" dirty="0" err="1">
                <a:solidFill>
                  <a:schemeClr val="tx1"/>
                </a:solidFill>
              </a:rPr>
              <a:t>중복값을</a:t>
            </a:r>
            <a:r>
              <a:rPr lang="ko-KR" altLang="ko-KR" dirty="0">
                <a:solidFill>
                  <a:schemeClr val="tx1"/>
                </a:solidFill>
              </a:rPr>
              <a:t> 입력했을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INVALID_CURSOR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커서 조작이 실행될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INVALID_NUMBER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ORA-01722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문자를 숫자로의 변환 시 실패가 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45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LOGIN_DENIED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ORA-01017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사용자명 이나 암호로 </a:t>
            </a:r>
            <a:r>
              <a:rPr lang="ko-KR" altLang="ko-KR" dirty="0" err="1">
                <a:solidFill>
                  <a:schemeClr val="tx1"/>
                </a:solidFill>
              </a:rPr>
              <a:t>로그인을</a:t>
            </a:r>
            <a:r>
              <a:rPr lang="ko-KR" altLang="ko-KR" dirty="0">
                <a:solidFill>
                  <a:schemeClr val="tx1"/>
                </a:solidFill>
              </a:rPr>
              <a:t> 시도했을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NO_DATA_FOUND</a:t>
            </a:r>
            <a:r>
              <a:rPr lang="en-US" altLang="ko-KR" dirty="0">
                <a:solidFill>
                  <a:schemeClr val="tx1"/>
                </a:solidFill>
              </a:rPr>
              <a:t>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ORA-01403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SELECT </a:t>
            </a:r>
            <a:r>
              <a:rPr lang="ko-KR" altLang="ko-KR" dirty="0">
                <a:solidFill>
                  <a:schemeClr val="tx1"/>
                </a:solidFill>
              </a:rPr>
              <a:t>문이 한 건도 리턴 하지 못했을 경우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NOT_LOGGED_ON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접속되지 않은 상태에서 데이터베이스에 대한 요청이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프로그램으로 실행된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PROGRAM_ERROR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내부적인 문제를 가지고 있는 경우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72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ROWTYPE_MISMATCH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ORA-06504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할당문에서</a:t>
            </a:r>
            <a:r>
              <a:rPr lang="ko-KR" altLang="ko-KR" dirty="0">
                <a:solidFill>
                  <a:schemeClr val="tx1"/>
                </a:solidFill>
              </a:rPr>
              <a:t> 호스트 커서 변수와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커서 변수의 데이터 형이 불일치 할 때 </a:t>
            </a:r>
            <a:r>
              <a:rPr lang="ko-KR" altLang="ko-KR" dirty="0" err="1">
                <a:solidFill>
                  <a:schemeClr val="tx1"/>
                </a:solidFill>
              </a:rPr>
              <a:t>발생되는예외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STORAGE_ERROR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실행될 때 메모리가 부족하거나 메모리상에 문제가 일어났을 때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SUBSCRIPT_BEYOND_COUNT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요소 개수보다 더 큰 첨자 값으로 참조한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SUBSCRIPT_OUTSIDE_LIMIT</a:t>
            </a:r>
            <a:r>
              <a:rPr lang="en-US" altLang="ko-KR" dirty="0">
                <a:solidFill>
                  <a:schemeClr val="tx1"/>
                </a:solidFill>
              </a:rPr>
              <a:t>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첨자의 한계를 벗어난 참조가 일어났을 때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7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SYS_INVALID_ROWID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ORA-01410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문자열을 </a:t>
            </a:r>
            <a:r>
              <a:rPr lang="en-US" altLang="ko-KR" sz="1600" dirty="0">
                <a:solidFill>
                  <a:schemeClr val="tx1"/>
                </a:solidFill>
              </a:rPr>
              <a:t>ROWID </a:t>
            </a:r>
            <a:r>
              <a:rPr lang="ko-KR" altLang="ko-KR" sz="1600" dirty="0">
                <a:solidFill>
                  <a:schemeClr val="tx1"/>
                </a:solidFill>
              </a:rPr>
              <a:t>로 변환할 때 무효한 문자열의 표현일 경우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TIMEOUT_ON_RESOURCE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ORA-00051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자원에 대한 대기시간이 초과했을 때 발생하는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TOO_MANY_ROWS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ORA-01422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PL/SQL SELECT </a:t>
            </a:r>
            <a:r>
              <a:rPr lang="ko-KR" altLang="ko-KR" sz="1600" dirty="0">
                <a:solidFill>
                  <a:schemeClr val="tx1"/>
                </a:solidFill>
              </a:rPr>
              <a:t>문이 두 건 이상의 행을 리턴 했을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VALUE_ERROR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ORA-06502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산술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변환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절삭 또는 크기 제약에 에러가 생겼을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ZERO_DIVIDE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ORA-01476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0</a:t>
            </a:r>
            <a:r>
              <a:rPr lang="ko-KR" altLang="ko-KR" sz="1600" dirty="0">
                <a:solidFill>
                  <a:schemeClr val="tx1"/>
                </a:solidFill>
              </a:rPr>
              <a:t>으로 나누려 했을 때 발생하는 예외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04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96752"/>
            <a:ext cx="5184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블록내의 예외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처리부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71681" name="AutoShape 1"/>
          <p:cNvSpPr>
            <a:spLocks noChangeArrowheads="1"/>
          </p:cNvSpPr>
          <p:nvPr/>
        </p:nvSpPr>
        <p:spPr bwMode="auto">
          <a:xfrm>
            <a:off x="827584" y="1772816"/>
            <a:ext cx="5112568" cy="41764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EXCEPTION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 exception1 [OR exception2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WHEN exception3 [OR exception4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statement3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statement4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[WHEN OTHERS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statementN+1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2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15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7F631-643A-1F04-C8E4-598C2647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0253"/>
            <a:ext cx="5976664" cy="50743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913361-636D-A29D-7BA1-B9348B90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예외처리 사용 예</a:t>
            </a:r>
            <a:r>
              <a:rPr lang="en-US" altLang="ko-KR" b="1" dirty="0">
                <a:solidFill>
                  <a:schemeClr val="tx1"/>
                </a:solidFill>
              </a:rPr>
              <a:t> 1: </a:t>
            </a:r>
            <a:r>
              <a:rPr lang="ko-KR" altLang="ko-KR" b="1" dirty="0" err="1">
                <a:solidFill>
                  <a:schemeClr val="tx1"/>
                </a:solidFill>
              </a:rPr>
              <a:t>오라클에서</a:t>
            </a:r>
            <a:r>
              <a:rPr lang="ko-KR" altLang="ko-KR" b="1" dirty="0">
                <a:solidFill>
                  <a:schemeClr val="tx1"/>
                </a:solidFill>
              </a:rPr>
              <a:t> 사전 정의된 예외 처리하기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사원명이 </a:t>
            </a:r>
            <a:r>
              <a:rPr lang="en-US" altLang="ko-KR" dirty="0">
                <a:solidFill>
                  <a:schemeClr val="tx1"/>
                </a:solidFill>
              </a:rPr>
              <a:t>‘A’ </a:t>
            </a:r>
            <a:r>
              <a:rPr lang="ko-KR" altLang="ko-KR" dirty="0">
                <a:solidFill>
                  <a:schemeClr val="tx1"/>
                </a:solidFill>
              </a:rPr>
              <a:t>로 시작하는 사원을 조회하는 하되 여러 건의 데이터가 나올 경우 에러를 발생시키는 예외 처리부분을 포함하세요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2564904"/>
            <a:ext cx="6840760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HR&gt; SELECT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2  FROM employees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3  WHERE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r>
              <a:rPr lang="en-US" altLang="ko-KR" dirty="0">
                <a:solidFill>
                  <a:schemeClr val="tx1"/>
                </a:solidFill>
              </a:rPr>
              <a:t> LIKE 'B%';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FIRST_NAME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--------------------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Bruce       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Britney          ---&gt;  B </a:t>
            </a:r>
            <a:r>
              <a:rPr lang="ko-KR" altLang="ko-KR" dirty="0">
                <a:solidFill>
                  <a:schemeClr val="tx1"/>
                </a:solidFill>
              </a:rPr>
              <a:t>로 시작하는 사원이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명 검색됩니다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3688" y="5157192"/>
            <a:ext cx="55446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건의 데이터를 커서에 넣으려면 명시적 커서를 선언하고 사용해야 하는데 묵시적 커서를 쓰게 하여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에러를 발생시켜 예외처리 실습을 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742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124744"/>
            <a:ext cx="5904656" cy="5040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59632" y="3140968"/>
            <a:ext cx="5112568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91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85" name="AutoShape 1"/>
          <p:cNvSpPr>
            <a:spLocks noChangeArrowheads="1"/>
          </p:cNvSpPr>
          <p:nvPr/>
        </p:nvSpPr>
        <p:spPr bwMode="auto">
          <a:xfrm>
            <a:off x="395536" y="1196752"/>
            <a:ext cx="8424936" cy="482952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NUMBER PRIMARY KEY ,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VALUES(1,'AAA')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row created.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VALUES(1,'BBB');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ORA-00001: unique constraint (SCOTT.SYS_C0013626) violated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2040" y="1772816"/>
            <a:ext cx="3312368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PRAGMA </a:t>
            </a:r>
            <a:r>
              <a:rPr lang="ko-KR" altLang="en-US" dirty="0">
                <a:solidFill>
                  <a:schemeClr val="tx1"/>
                </a:solidFill>
              </a:rPr>
              <a:t>기능 이해하기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4088" y="5877272"/>
            <a:ext cx="3024336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55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340768"/>
            <a:ext cx="63367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7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3: RAISE </a:t>
            </a:r>
            <a:r>
              <a:rPr lang="ko-KR" altLang="ko-KR" b="1" dirty="0">
                <a:solidFill>
                  <a:schemeClr val="tx1"/>
                </a:solidFill>
              </a:rPr>
              <a:t>를 사용하여 예외 처리하기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20891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를 입력 받은 후</a:t>
            </a:r>
            <a:r>
              <a:rPr lang="en-US" altLang="ko-KR" dirty="0">
                <a:solidFill>
                  <a:schemeClr val="tx1"/>
                </a:solidFill>
              </a:rPr>
              <a:t> employees </a:t>
            </a:r>
            <a:r>
              <a:rPr lang="ko-KR" altLang="ko-KR" dirty="0">
                <a:solidFill>
                  <a:schemeClr val="tx1"/>
                </a:solidFill>
              </a:rPr>
              <a:t>테이블에서 해당 사원을 지우는 작업을 수행합니다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단 없는 사원번호를 입력할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ko-KR" dirty="0">
                <a:solidFill>
                  <a:schemeClr val="tx1"/>
                </a:solidFill>
              </a:rPr>
              <a:t>사원이 없습니다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ko-KR" dirty="0">
                <a:solidFill>
                  <a:schemeClr val="tx1"/>
                </a:solidFill>
              </a:rPr>
              <a:t>라는 예외 메시지를 출력하게 만듭니다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29969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HR&gt;CREATE TABLE employees11</a:t>
            </a:r>
            <a:endParaRPr lang="ko-KR" altLang="ko-KR" dirty="0"/>
          </a:p>
          <a:p>
            <a:r>
              <a:rPr lang="en-US" altLang="ko-KR" dirty="0"/>
              <a:t> 2  AS</a:t>
            </a:r>
            <a:endParaRPr lang="ko-KR" altLang="ko-KR" dirty="0"/>
          </a:p>
          <a:p>
            <a:r>
              <a:rPr lang="en-US" altLang="ko-KR" dirty="0"/>
              <a:t> 3   SELECT </a:t>
            </a:r>
            <a:r>
              <a:rPr lang="en-US" altLang="ko-KR" dirty="0" err="1"/>
              <a:t>employee_id</a:t>
            </a:r>
            <a:r>
              <a:rPr lang="en-US" altLang="ko-KR" dirty="0"/>
              <a:t> , </a:t>
            </a:r>
            <a:r>
              <a:rPr lang="en-US" altLang="ko-KR" dirty="0" err="1"/>
              <a:t>first_name</a:t>
            </a:r>
            <a:endParaRPr lang="ko-KR" altLang="ko-KR" dirty="0"/>
          </a:p>
          <a:p>
            <a:r>
              <a:rPr lang="en-US" altLang="ko-KR" dirty="0"/>
              <a:t> 4   FROM employees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884693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그림3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800" y="1210310"/>
            <a:ext cx="4978400" cy="44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8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4 : RAISE_APPLICATION_ERROR </a:t>
            </a:r>
            <a:r>
              <a:rPr lang="ko-KR" altLang="ko-KR" b="1" dirty="0">
                <a:solidFill>
                  <a:schemeClr val="tx1"/>
                </a:solidFill>
              </a:rPr>
              <a:t>프로시저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556792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RAISE_APPLICATION_ERROR </a:t>
            </a:r>
            <a:r>
              <a:rPr lang="ko-KR" altLang="ko-KR" dirty="0">
                <a:solidFill>
                  <a:schemeClr val="tx1"/>
                </a:solidFill>
              </a:rPr>
              <a:t>프로시저를 사용하여 사용자가 에러를 정의하고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즉시 예외를 처리하는 방식입니다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이때 사용 가능한 에러 번호는</a:t>
            </a:r>
            <a:r>
              <a:rPr lang="en-US" altLang="ko-KR" dirty="0">
                <a:solidFill>
                  <a:schemeClr val="tx1"/>
                </a:solidFill>
              </a:rPr>
              <a:t> 20000 </a:t>
            </a:r>
            <a:r>
              <a:rPr lang="ko-KR" altLang="ko-KR" dirty="0">
                <a:solidFill>
                  <a:schemeClr val="tx1"/>
                </a:solidFill>
              </a:rPr>
              <a:t>번부터</a:t>
            </a:r>
            <a:r>
              <a:rPr lang="en-US" altLang="ko-KR" dirty="0">
                <a:solidFill>
                  <a:schemeClr val="tx1"/>
                </a:solidFill>
              </a:rPr>
              <a:t> 20999 </a:t>
            </a:r>
            <a:r>
              <a:rPr lang="ko-KR" altLang="ko-KR" dirty="0">
                <a:solidFill>
                  <a:schemeClr val="tx1"/>
                </a:solidFill>
              </a:rPr>
              <a:t>번 까지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3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241" y="2569038"/>
            <a:ext cx="5731510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71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550"/>
              </p:ext>
            </p:extLst>
          </p:nvPr>
        </p:nvGraphicFramePr>
        <p:xfrm>
          <a:off x="611560" y="1881772"/>
          <a:ext cx="7920880" cy="3203412"/>
        </p:xfrm>
        <a:graphic>
          <a:graphicData uri="http://schemas.openxmlformats.org/drawingml/2006/table">
            <a:tbl>
              <a:tblPr/>
              <a:tblGrid>
                <a:gridCol w="381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6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익 명  블 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서브 프로그램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지정되지 않은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지정된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매번 사용시마다 컴파일됩니다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최초 실행될 때 한번만 컴파일 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저장되지 않습니다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불가합니다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할 수 있습니다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값을 반환하지 않습니다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함수일 경우 값을 반환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파라미터를 사용할 수 없습니다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latin typeface="맑은 고딕"/>
                          <a:ea typeface="맑은 고딕"/>
                          <a:cs typeface="굴림체"/>
                        </a:rPr>
                        <a:t>파라미터를</a:t>
                      </a: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 사용할 수 있습니다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205" y="1268760"/>
            <a:ext cx="417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15. ORACLE SUBPROGRAM</a:t>
            </a:r>
            <a:r>
              <a:rPr lang="ko-KR" altLang="ko-KR" b="1" dirty="0"/>
              <a:t>들 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0438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520" y="1124744"/>
            <a:ext cx="36004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(</a:t>
            </a:r>
            <a:r>
              <a:rPr lang="ko-KR" altLang="ko-KR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1628800"/>
            <a:ext cx="856895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프로시저는 지정된 특정 처리를 실행하는 서브 프로그램의 한 유형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단독</a:t>
            </a:r>
            <a:r>
              <a:rPr lang="en-US" altLang="ko-KR" dirty="0">
                <a:solidFill>
                  <a:schemeClr val="tx1"/>
                </a:solidFill>
              </a:rPr>
              <a:t>(standalone)</a:t>
            </a:r>
            <a:r>
              <a:rPr lang="ko-KR" altLang="ko-KR" dirty="0">
                <a:solidFill>
                  <a:schemeClr val="tx1"/>
                </a:solidFill>
              </a:rPr>
              <a:t>으로 실행되거나 다른 프로시저나 다른 툴</a:t>
            </a:r>
            <a:r>
              <a:rPr lang="en-US" altLang="ko-KR" dirty="0">
                <a:solidFill>
                  <a:schemeClr val="tx1"/>
                </a:solidFill>
              </a:rPr>
              <a:t>(Oracle Developer…)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또는 다른 환경</a:t>
            </a:r>
            <a:r>
              <a:rPr lang="en-US" altLang="ko-KR" dirty="0">
                <a:solidFill>
                  <a:schemeClr val="tx1"/>
                </a:solidFill>
              </a:rPr>
              <a:t>(Pro*C…)</a:t>
            </a:r>
            <a:r>
              <a:rPr lang="ko-KR" altLang="ko-KR" dirty="0">
                <a:solidFill>
                  <a:schemeClr val="tx1"/>
                </a:solidFill>
              </a:rPr>
              <a:t>등에서 호출되어 실행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95536" y="3429000"/>
            <a:ext cx="5328592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PROCEDURE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procedure_name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068960"/>
            <a:ext cx="32403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생성 문법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11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052736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Parameter </a:t>
            </a:r>
            <a:r>
              <a:rPr lang="en-US" altLang="ko-KR" b="1">
                <a:solidFill>
                  <a:schemeClr val="tx1"/>
                </a:solidFill>
              </a:rPr>
              <a:t>Mode </a:t>
            </a:r>
            <a:r>
              <a:rPr lang="ko-KR" altLang="en-US" b="1" dirty="0">
                <a:solidFill>
                  <a:schemeClr val="tx1"/>
                </a:solidFill>
              </a:rPr>
              <a:t>비교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23528" y="1556792"/>
          <a:ext cx="8568952" cy="3960441"/>
        </p:xfrm>
        <a:graphic>
          <a:graphicData uri="http://schemas.openxmlformats.org/drawingml/2006/table">
            <a:tbl>
              <a:tblPr/>
              <a:tblGrid>
                <a:gridCol w="2905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7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기본모드입니다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46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 전달됨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호출환경에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프로그램에도 전달되고 호출환경에도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형식 파라미터가 상수로 동작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되지 않은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된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6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실제 파라미터가 리터럴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표현식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상수 또는 초기화된 변수가 될 수 있습니다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1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기본값을 할당 할 수 있음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8582</Words>
  <Application>Microsoft Office PowerPoint</Application>
  <PresentationFormat>화면 슬라이드 쇼(4:3)</PresentationFormat>
  <Paragraphs>1159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ComicSansMS</vt:lpstr>
      <vt:lpstr>굴림</vt:lpstr>
      <vt:lpstr>Arial</vt:lpstr>
      <vt:lpstr>Century Gothic</vt:lpstr>
      <vt:lpstr>Times New Roman</vt:lpstr>
      <vt:lpstr>맑은 고딕</vt:lpstr>
      <vt:lpstr>Office 테마</vt:lpstr>
      <vt:lpstr>다양한 예제로 쉽게 배우는 오라클 SQL 과 PL/SQL</vt:lpstr>
      <vt:lpstr>15장.  Oracle PL/SQL 입문하기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서 진수</cp:lastModifiedBy>
  <cp:revision>261</cp:revision>
  <dcterms:created xsi:type="dcterms:W3CDTF">2012-11-06T06:53:25Z</dcterms:created>
  <dcterms:modified xsi:type="dcterms:W3CDTF">2023-07-04T03:40:39Z</dcterms:modified>
</cp:coreProperties>
</file>